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Cabin"/>
      <p:regular r:id="rId21"/>
      <p:bold r:id="rId22"/>
      <p:italic r:id="rId23"/>
      <p:boldItalic r:id="rId24"/>
    </p:embeddedFont>
    <p:embeddedFont>
      <p:font typeface="Nanum Gothic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abin-bold.fntdata"/><Relationship Id="rId21" Type="http://schemas.openxmlformats.org/officeDocument/2006/relationships/font" Target="fonts/Cabin-regular.fntdata"/><Relationship Id="rId24" Type="http://schemas.openxmlformats.org/officeDocument/2006/relationships/font" Target="fonts/Cabin-boldItalic.fntdata"/><Relationship Id="rId23" Type="http://schemas.openxmlformats.org/officeDocument/2006/relationships/font" Target="fonts/Cabin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anumGothic-bold.fntdata"/><Relationship Id="rId25" Type="http://schemas.openxmlformats.org/officeDocument/2006/relationships/font" Target="fonts/NanumGothi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9a9cb6e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f9a9cb6ebb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582fa3f9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  <p:sp>
        <p:nvSpPr>
          <p:cNvPr id="351" name="Google Shape;351;g31582fa3f92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582fa3f9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  <p:sp>
        <p:nvSpPr>
          <p:cNvPr id="372" name="Google Shape;372;g31582fa3f92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546f0c7e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 #5 Victor</a:t>
            </a:r>
            <a:endParaRPr/>
          </a:p>
        </p:txBody>
      </p:sp>
      <p:sp>
        <p:nvSpPr>
          <p:cNvPr id="391" name="Google Shape;391;g31546f0c7ee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af0cccb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 #5 iat seng</a:t>
            </a:r>
            <a:endParaRPr/>
          </a:p>
        </p:txBody>
      </p:sp>
      <p:sp>
        <p:nvSpPr>
          <p:cNvPr id="405" name="Google Shape;405;g30af0cccb0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fab55861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iat seng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0fab55861e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9a9cb6eb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2,3-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 Victor</a:t>
            </a:r>
            <a:endParaRPr/>
          </a:p>
        </p:txBody>
      </p:sp>
      <p:sp>
        <p:nvSpPr>
          <p:cNvPr id="143" name="Google Shape;143;g2f9a9cb6ebb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9a9cb6ebb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is victor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is iat seng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iat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is iat seng </a:t>
            </a:r>
            <a:endParaRPr/>
          </a:p>
        </p:txBody>
      </p:sp>
      <p:sp>
        <p:nvSpPr>
          <p:cNvPr id="175" name="Google Shape;175;g2f9a9cb6ebb_0_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1a734b6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 #1 Victor</a:t>
            </a:r>
            <a:endParaRPr/>
          </a:p>
        </p:txBody>
      </p:sp>
      <p:sp>
        <p:nvSpPr>
          <p:cNvPr id="207" name="Google Shape;207;g301a734b6c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546f0c7ee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 #1</a:t>
            </a:r>
            <a:endParaRPr/>
          </a:p>
        </p:txBody>
      </p:sp>
      <p:sp>
        <p:nvSpPr>
          <p:cNvPr id="221" name="Google Shape;221;g31546f0c7ee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9a9cb6eb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  <p:sp>
        <p:nvSpPr>
          <p:cNvPr id="239" name="Google Shape;239;g2f9a9cb6ebb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337439b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  <p:sp>
        <p:nvSpPr>
          <p:cNvPr id="272" name="Google Shape;272;g31337439bf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546f0c7e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  <p:sp>
        <p:nvSpPr>
          <p:cNvPr id="312" name="Google Shape;312;g31546f0c7ee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582fa3f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  <p:sp>
        <p:nvSpPr>
          <p:cNvPr id="331" name="Google Shape;331;g31582fa3f9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rgonomics In Industrial Engineering Slides   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1270500" y="747450"/>
            <a:ext cx="66030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2604375" y="2838938"/>
            <a:ext cx="3935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7" name="Google Shape;57;p15"/>
          <p:cNvCxnSpPr/>
          <p:nvPr/>
        </p:nvCxnSpPr>
        <p:spPr>
          <a:xfrm rot="10800000">
            <a:off x="6730800" y="26205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" name="Google Shape;58;p15"/>
          <p:cNvGrpSpPr/>
          <p:nvPr/>
        </p:nvGrpSpPr>
        <p:grpSpPr>
          <a:xfrm rot="5400000">
            <a:off x="56" y="-15530"/>
            <a:ext cx="2413350" cy="2413350"/>
            <a:chOff x="0" y="0"/>
            <a:chExt cx="6435600" cy="6435600"/>
          </a:xfrm>
        </p:grpSpPr>
        <p:cxnSp>
          <p:nvCxnSpPr>
            <p:cNvPr id="59" name="Google Shape;59;p15"/>
            <p:cNvCxnSpPr/>
            <p:nvPr/>
          </p:nvCxnSpPr>
          <p:spPr>
            <a:xfrm>
              <a:off x="0" y="5736940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5"/>
            <p:cNvCxnSpPr/>
            <p:nvPr/>
          </p:nvCxnSpPr>
          <p:spPr>
            <a:xfrm>
              <a:off x="592299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15"/>
            <p:cNvCxnSpPr/>
            <p:nvPr/>
          </p:nvCxnSpPr>
          <p:spPr>
            <a:xfrm>
              <a:off x="0" y="5089548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FBF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96300" y="781513"/>
            <a:ext cx="7151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2531400" y="241335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cxnSp>
        <p:nvCxnSpPr>
          <p:cNvPr id="65" name="Google Shape;65;p16"/>
          <p:cNvCxnSpPr/>
          <p:nvPr/>
        </p:nvCxnSpPr>
        <p:spPr>
          <a:xfrm>
            <a:off x="262053" y="0"/>
            <a:ext cx="0" cy="24135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16"/>
          <p:cNvCxnSpPr/>
          <p:nvPr/>
        </p:nvCxnSpPr>
        <p:spPr>
          <a:xfrm rot="10800000">
            <a:off x="223" y="222112"/>
            <a:ext cx="91773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6"/>
          <p:cNvCxnSpPr/>
          <p:nvPr/>
        </p:nvCxnSpPr>
        <p:spPr>
          <a:xfrm>
            <a:off x="504825" y="0"/>
            <a:ext cx="0" cy="241350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1485304" y="368675"/>
            <a:ext cx="6173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2413394" y="304370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cxnSp>
        <p:nvCxnSpPr>
          <p:cNvPr id="71" name="Google Shape;71;p17"/>
          <p:cNvCxnSpPr/>
          <p:nvPr/>
        </p:nvCxnSpPr>
        <p:spPr>
          <a:xfrm>
            <a:off x="0" y="4881447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17"/>
          <p:cNvCxnSpPr/>
          <p:nvPr/>
        </p:nvCxnSpPr>
        <p:spPr>
          <a:xfrm>
            <a:off x="262053" y="0"/>
            <a:ext cx="0" cy="12051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7"/>
          <p:cNvCxnSpPr/>
          <p:nvPr/>
        </p:nvCxnSpPr>
        <p:spPr>
          <a:xfrm rot="10800000">
            <a:off x="206" y="222112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17"/>
          <p:cNvCxnSpPr/>
          <p:nvPr/>
        </p:nvCxnSpPr>
        <p:spPr>
          <a:xfrm>
            <a:off x="222112" y="4012482"/>
            <a:ext cx="0" cy="113100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 rot="10800000">
            <a:off x="6730800" y="26205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 rot="10800000">
            <a:off x="8921888" y="113"/>
            <a:ext cx="0" cy="12048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996300" y="781513"/>
            <a:ext cx="7151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1474413" y="2088488"/>
            <a:ext cx="30402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4629388" y="2088488"/>
            <a:ext cx="30402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cxnSp>
        <p:nvCxnSpPr>
          <p:cNvPr id="81" name="Google Shape;81;p18"/>
          <p:cNvCxnSpPr/>
          <p:nvPr/>
        </p:nvCxnSpPr>
        <p:spPr>
          <a:xfrm rot="10800000">
            <a:off x="8881947" y="2730300"/>
            <a:ext cx="0" cy="24132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18"/>
          <p:cNvCxnSpPr/>
          <p:nvPr/>
        </p:nvCxnSpPr>
        <p:spPr>
          <a:xfrm>
            <a:off x="6730595" y="4921388"/>
            <a:ext cx="24135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18"/>
          <p:cNvCxnSpPr/>
          <p:nvPr/>
        </p:nvCxnSpPr>
        <p:spPr>
          <a:xfrm rot="10800000">
            <a:off x="8639175" y="2730300"/>
            <a:ext cx="0" cy="241320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4" name="Google Shape;84;p18"/>
          <p:cNvGrpSpPr/>
          <p:nvPr/>
        </p:nvGrpSpPr>
        <p:grpSpPr>
          <a:xfrm>
            <a:off x="56" y="-34570"/>
            <a:ext cx="2413350" cy="2413350"/>
            <a:chOff x="148" y="0"/>
            <a:chExt cx="6435600" cy="6435600"/>
          </a:xfrm>
        </p:grpSpPr>
        <p:cxnSp>
          <p:nvCxnSpPr>
            <p:cNvPr id="85" name="Google Shape;85;p18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18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18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996300" y="781513"/>
            <a:ext cx="7151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2070600" y="2411613"/>
            <a:ext cx="25029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4664842" y="2411613"/>
            <a:ext cx="25038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grpSp>
        <p:nvGrpSpPr>
          <p:cNvPr id="92" name="Google Shape;92;p19"/>
          <p:cNvGrpSpPr/>
          <p:nvPr/>
        </p:nvGrpSpPr>
        <p:grpSpPr>
          <a:xfrm rot="5400000">
            <a:off x="6730650" y="-1734"/>
            <a:ext cx="2413350" cy="2413350"/>
            <a:chOff x="148" y="0"/>
            <a:chExt cx="6435600" cy="6435600"/>
          </a:xfrm>
        </p:grpSpPr>
        <p:cxnSp>
          <p:nvCxnSpPr>
            <p:cNvPr id="93" name="Google Shape;93;p19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9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9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6" name="Google Shape;96;p19"/>
          <p:cNvGrpSpPr/>
          <p:nvPr/>
        </p:nvGrpSpPr>
        <p:grpSpPr>
          <a:xfrm>
            <a:off x="56" y="-34570"/>
            <a:ext cx="2413350" cy="2413350"/>
            <a:chOff x="148" y="0"/>
            <a:chExt cx="6435600" cy="6435600"/>
          </a:xfrm>
        </p:grpSpPr>
        <p:cxnSp>
          <p:nvCxnSpPr>
            <p:cNvPr id="97" name="Google Shape;97;p19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9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9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996300" y="781513"/>
            <a:ext cx="7151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grpSp>
        <p:nvGrpSpPr>
          <p:cNvPr id="102" name="Google Shape;102;p20"/>
          <p:cNvGrpSpPr/>
          <p:nvPr/>
        </p:nvGrpSpPr>
        <p:grpSpPr>
          <a:xfrm rot="5400000">
            <a:off x="6730650" y="-1734"/>
            <a:ext cx="2413350" cy="2413350"/>
            <a:chOff x="148" y="0"/>
            <a:chExt cx="6435600" cy="6435600"/>
          </a:xfrm>
        </p:grpSpPr>
        <p:cxnSp>
          <p:nvCxnSpPr>
            <p:cNvPr id="103" name="Google Shape;103;p20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20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20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FBF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1338525" y="1210625"/>
            <a:ext cx="64671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5351856" y="2149650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1236294" y="2149650"/>
            <a:ext cx="3592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grpSp>
        <p:nvGrpSpPr>
          <p:cNvPr id="110" name="Google Shape;110;p21"/>
          <p:cNvGrpSpPr/>
          <p:nvPr/>
        </p:nvGrpSpPr>
        <p:grpSpPr>
          <a:xfrm>
            <a:off x="56" y="0"/>
            <a:ext cx="2413350" cy="2413350"/>
            <a:chOff x="148" y="0"/>
            <a:chExt cx="6435600" cy="6435600"/>
          </a:xfrm>
        </p:grpSpPr>
        <p:cxnSp>
          <p:nvCxnSpPr>
            <p:cNvPr id="111" name="Google Shape;111;p21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21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21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1287301" y="1489338"/>
            <a:ext cx="6524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Font typeface="Cabin"/>
              <a:buNone/>
              <a:defRPr sz="4500"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5133744" y="2259100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439694" y="237051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grpSp>
        <p:nvGrpSpPr>
          <p:cNvPr id="118" name="Google Shape;118;p22"/>
          <p:cNvGrpSpPr/>
          <p:nvPr/>
        </p:nvGrpSpPr>
        <p:grpSpPr>
          <a:xfrm rot="-5400000">
            <a:off x="0" y="2730095"/>
            <a:ext cx="2413350" cy="2413350"/>
            <a:chOff x="148" y="0"/>
            <a:chExt cx="6435600" cy="6435600"/>
          </a:xfrm>
        </p:grpSpPr>
        <p:cxnSp>
          <p:nvCxnSpPr>
            <p:cNvPr id="119" name="Google Shape;119;p22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22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22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96300" y="781513"/>
            <a:ext cx="7151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Cabin"/>
              <a:buNone/>
              <a:defRPr i="0" sz="45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514600" y="2481038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•"/>
              <a:defRPr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–"/>
              <a:defRPr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•"/>
              <a:defRPr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–"/>
              <a:defRPr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»"/>
              <a:defRPr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•"/>
              <a:defRPr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•"/>
              <a:defRPr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•"/>
              <a:defRPr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•"/>
              <a:defRPr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0.jpg"/><Relationship Id="rId5" Type="http://schemas.openxmlformats.org/officeDocument/2006/relationships/image" Target="../media/image12.jpg"/><Relationship Id="rId6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6479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85212" y="-17033"/>
            <a:ext cx="13429212" cy="51605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3"/>
          <p:cNvGrpSpPr/>
          <p:nvPr/>
        </p:nvGrpSpPr>
        <p:grpSpPr>
          <a:xfrm>
            <a:off x="4438450" y="3709927"/>
            <a:ext cx="4705644" cy="540608"/>
            <a:chOff x="0" y="-47625"/>
            <a:chExt cx="3083848" cy="454025"/>
          </a:xfrm>
        </p:grpSpPr>
        <p:sp>
          <p:nvSpPr>
            <p:cNvPr id="128" name="Google Shape;128;p23"/>
            <p:cNvSpPr/>
            <p:nvPr/>
          </p:nvSpPr>
          <p:spPr>
            <a:xfrm>
              <a:off x="0" y="0"/>
              <a:ext cx="3083848" cy="406400"/>
            </a:xfrm>
            <a:custGeom>
              <a:rect b="b" l="l" r="r" t="t"/>
              <a:pathLst>
                <a:path extrusionOk="0" h="406400" w="3083848">
                  <a:moveTo>
                    <a:pt x="288064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880648" y="406400"/>
                  </a:lnTo>
                  <a:lnTo>
                    <a:pt x="3083848" y="203200"/>
                  </a:lnTo>
                  <a:lnTo>
                    <a:pt x="2880648" y="0"/>
                  </a:lnTo>
                  <a:close/>
                </a:path>
              </a:pathLst>
            </a:custGeom>
            <a:solidFill>
              <a:srgbClr val="FFC24D"/>
            </a:solidFill>
            <a:ln>
              <a:noFill/>
            </a:ln>
          </p:spPr>
        </p:sp>
        <p:sp>
          <p:nvSpPr>
            <p:cNvPr id="129" name="Google Shape;129;p23"/>
            <p:cNvSpPr txBox="1"/>
            <p:nvPr/>
          </p:nvSpPr>
          <p:spPr>
            <a:xfrm>
              <a:off x="0" y="-47625"/>
              <a:ext cx="29694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0" name="Google Shape;130;p23"/>
          <p:cNvCxnSpPr/>
          <p:nvPr/>
        </p:nvCxnSpPr>
        <p:spPr>
          <a:xfrm rot="10800000">
            <a:off x="6730800" y="26205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3"/>
          <p:cNvCxnSpPr/>
          <p:nvPr/>
        </p:nvCxnSpPr>
        <p:spPr>
          <a:xfrm rot="10800000">
            <a:off x="8921888" y="206"/>
            <a:ext cx="0" cy="24132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23"/>
          <p:cNvCxnSpPr/>
          <p:nvPr/>
        </p:nvCxnSpPr>
        <p:spPr>
          <a:xfrm>
            <a:off x="8639175" y="0"/>
            <a:ext cx="0" cy="2413500"/>
          </a:xfrm>
          <a:prstGeom prst="straightConnector1">
            <a:avLst/>
          </a:prstGeom>
          <a:noFill/>
          <a:ln cap="flat" cmpd="sng" w="38100">
            <a:solidFill>
              <a:srgbClr val="FFFBF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3" name="Google Shape;133;p23"/>
          <p:cNvGrpSpPr/>
          <p:nvPr/>
        </p:nvGrpSpPr>
        <p:grpSpPr>
          <a:xfrm rot="5400000">
            <a:off x="56" y="-15530"/>
            <a:ext cx="2413350" cy="2413350"/>
            <a:chOff x="0" y="0"/>
            <a:chExt cx="6435600" cy="6435600"/>
          </a:xfrm>
        </p:grpSpPr>
        <p:cxnSp>
          <p:nvCxnSpPr>
            <p:cNvPr id="134" name="Google Shape;134;p23"/>
            <p:cNvCxnSpPr/>
            <p:nvPr/>
          </p:nvCxnSpPr>
          <p:spPr>
            <a:xfrm>
              <a:off x="0" y="5736940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23"/>
            <p:cNvCxnSpPr/>
            <p:nvPr/>
          </p:nvCxnSpPr>
          <p:spPr>
            <a:xfrm>
              <a:off x="592299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23"/>
            <p:cNvCxnSpPr/>
            <p:nvPr/>
          </p:nvCxnSpPr>
          <p:spPr>
            <a:xfrm>
              <a:off x="0" y="5089548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FBF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37" name="Google Shape;137;p23"/>
          <p:cNvCxnSpPr/>
          <p:nvPr/>
        </p:nvCxnSpPr>
        <p:spPr>
          <a:xfrm rot="10800000">
            <a:off x="4151077" y="4638675"/>
            <a:ext cx="5285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3"/>
          <p:cNvSpPr txBox="1"/>
          <p:nvPr/>
        </p:nvSpPr>
        <p:spPr>
          <a:xfrm>
            <a:off x="4791029" y="841469"/>
            <a:ext cx="3619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Comp Sci &amp; Civil Engineering</a:t>
            </a:r>
            <a:endParaRPr sz="700"/>
          </a:p>
        </p:txBody>
      </p:sp>
      <p:sp>
        <p:nvSpPr>
          <p:cNvPr id="139" name="Google Shape;139;p23"/>
          <p:cNvSpPr txBox="1"/>
          <p:nvPr/>
        </p:nvSpPr>
        <p:spPr>
          <a:xfrm>
            <a:off x="4514336" y="3871704"/>
            <a:ext cx="457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A PRESENTATION BY IAT SENG, JOHN &amp; VICTOR</a:t>
            </a:r>
            <a:endParaRPr sz="2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23788" y="653212"/>
            <a:ext cx="6065476" cy="456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0550" y="3898362"/>
            <a:ext cx="13261553" cy="175482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2"/>
          <p:cNvSpPr txBox="1"/>
          <p:nvPr/>
        </p:nvSpPr>
        <p:spPr>
          <a:xfrm>
            <a:off x="1963053" y="204788"/>
            <a:ext cx="5217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How does CS relate to Engineering?</a:t>
            </a:r>
            <a:endParaRPr sz="4000"/>
          </a:p>
        </p:txBody>
      </p:sp>
      <p:grpSp>
        <p:nvGrpSpPr>
          <p:cNvPr id="355" name="Google Shape;355;p32"/>
          <p:cNvGrpSpPr/>
          <p:nvPr/>
        </p:nvGrpSpPr>
        <p:grpSpPr>
          <a:xfrm rot="5400000">
            <a:off x="7124199" y="-326945"/>
            <a:ext cx="1806473" cy="2440380"/>
            <a:chOff x="148" y="0"/>
            <a:chExt cx="6435600" cy="6435600"/>
          </a:xfrm>
        </p:grpSpPr>
        <p:cxnSp>
          <p:nvCxnSpPr>
            <p:cNvPr id="356" name="Google Shape;356;p32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32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32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59" name="Google Shape;359;p32"/>
          <p:cNvGrpSpPr/>
          <p:nvPr/>
        </p:nvGrpSpPr>
        <p:grpSpPr>
          <a:xfrm>
            <a:off x="50" y="-34574"/>
            <a:ext cx="2440380" cy="1806473"/>
            <a:chOff x="148" y="0"/>
            <a:chExt cx="6435600" cy="6435600"/>
          </a:xfrm>
        </p:grpSpPr>
        <p:cxnSp>
          <p:nvCxnSpPr>
            <p:cNvPr id="360" name="Google Shape;360;p32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32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32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63" name="Google Shape;363;p32"/>
          <p:cNvCxnSpPr/>
          <p:nvPr/>
        </p:nvCxnSpPr>
        <p:spPr>
          <a:xfrm>
            <a:off x="-985625" y="3606650"/>
            <a:ext cx="11564700" cy="86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2"/>
          <p:cNvSpPr txBox="1"/>
          <p:nvPr/>
        </p:nvSpPr>
        <p:spPr>
          <a:xfrm>
            <a:off x="3524725" y="1545625"/>
            <a:ext cx="1884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Timeline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4456975" y="3436400"/>
            <a:ext cx="427200" cy="4272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"/>
          <p:cNvSpPr txBox="1"/>
          <p:nvPr/>
        </p:nvSpPr>
        <p:spPr>
          <a:xfrm>
            <a:off x="3755575" y="4061925"/>
            <a:ext cx="18300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89300" y="1895550"/>
            <a:ext cx="8978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Civil Engineering uses comp sci as a tool to help to them finish their calculations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Computer Science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can help speed up the designing process and help civil 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engineers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have more accurate and precise measurements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Civil engineers 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use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programs to help simulate what their buildings would look like in real life.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2017700" y="3029000"/>
            <a:ext cx="88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[8]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5530450" y="25091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[6]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p14:dur="1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0550" y="4050762"/>
            <a:ext cx="13261553" cy="1754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3"/>
          <p:cNvSpPr txBox="1"/>
          <p:nvPr/>
        </p:nvSpPr>
        <p:spPr>
          <a:xfrm>
            <a:off x="1963053" y="204788"/>
            <a:ext cx="5217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How does CS relate to Engineering?</a:t>
            </a:r>
            <a:endParaRPr sz="4000"/>
          </a:p>
        </p:txBody>
      </p:sp>
      <p:grpSp>
        <p:nvGrpSpPr>
          <p:cNvPr id="376" name="Google Shape;376;p33"/>
          <p:cNvGrpSpPr/>
          <p:nvPr/>
        </p:nvGrpSpPr>
        <p:grpSpPr>
          <a:xfrm rot="5400000">
            <a:off x="7124199" y="-326945"/>
            <a:ext cx="1806473" cy="2440380"/>
            <a:chOff x="148" y="0"/>
            <a:chExt cx="6435600" cy="6435600"/>
          </a:xfrm>
        </p:grpSpPr>
        <p:cxnSp>
          <p:nvCxnSpPr>
            <p:cNvPr id="377" name="Google Shape;377;p33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3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3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0" name="Google Shape;380;p33"/>
          <p:cNvGrpSpPr/>
          <p:nvPr/>
        </p:nvGrpSpPr>
        <p:grpSpPr>
          <a:xfrm>
            <a:off x="50" y="-34574"/>
            <a:ext cx="2440380" cy="1806473"/>
            <a:chOff x="148" y="0"/>
            <a:chExt cx="6435600" cy="6435600"/>
          </a:xfrm>
        </p:grpSpPr>
        <p:cxnSp>
          <p:nvCxnSpPr>
            <p:cNvPr id="381" name="Google Shape;381;p33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3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33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84" name="Google Shape;384;p33"/>
          <p:cNvCxnSpPr/>
          <p:nvPr/>
        </p:nvCxnSpPr>
        <p:spPr>
          <a:xfrm>
            <a:off x="-985625" y="3606650"/>
            <a:ext cx="11564700" cy="86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33"/>
          <p:cNvSpPr txBox="1"/>
          <p:nvPr/>
        </p:nvSpPr>
        <p:spPr>
          <a:xfrm>
            <a:off x="3524725" y="1545625"/>
            <a:ext cx="1884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Timeline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386" name="Google Shape;386;p33"/>
          <p:cNvSpPr/>
          <p:nvPr/>
        </p:nvSpPr>
        <p:spPr>
          <a:xfrm rot="2279392">
            <a:off x="7610550" y="3105382"/>
            <a:ext cx="833790" cy="833790"/>
          </a:xfrm>
          <a:prstGeom prst="lightningBol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 txBox="1"/>
          <p:nvPr/>
        </p:nvSpPr>
        <p:spPr>
          <a:xfrm>
            <a:off x="7112438" y="4050750"/>
            <a:ext cx="18300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Future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447100" y="2097850"/>
            <a:ext cx="817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➢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Due to the increase in smart buildings, cities and simulation practice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s, CS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will probably be part of the Civil Engineering job instead of a tool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p14:dur="1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4436"/>
            <a:ext cx="9144003" cy="3513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4"/>
          <p:cNvCxnSpPr/>
          <p:nvPr/>
        </p:nvCxnSpPr>
        <p:spPr>
          <a:xfrm>
            <a:off x="0" y="4881447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34"/>
          <p:cNvCxnSpPr/>
          <p:nvPr/>
        </p:nvCxnSpPr>
        <p:spPr>
          <a:xfrm>
            <a:off x="262053" y="0"/>
            <a:ext cx="0" cy="12051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34"/>
          <p:cNvCxnSpPr/>
          <p:nvPr/>
        </p:nvCxnSpPr>
        <p:spPr>
          <a:xfrm rot="10800000">
            <a:off x="206" y="222112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34"/>
          <p:cNvCxnSpPr/>
          <p:nvPr/>
        </p:nvCxnSpPr>
        <p:spPr>
          <a:xfrm>
            <a:off x="222112" y="4012482"/>
            <a:ext cx="0" cy="113100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34"/>
          <p:cNvCxnSpPr/>
          <p:nvPr/>
        </p:nvCxnSpPr>
        <p:spPr>
          <a:xfrm rot="10800000">
            <a:off x="6730800" y="26205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34"/>
          <p:cNvCxnSpPr/>
          <p:nvPr/>
        </p:nvCxnSpPr>
        <p:spPr>
          <a:xfrm rot="10800000">
            <a:off x="8921888" y="113"/>
            <a:ext cx="0" cy="12048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34"/>
          <p:cNvSpPr txBox="1"/>
          <p:nvPr/>
        </p:nvSpPr>
        <p:spPr>
          <a:xfrm>
            <a:off x="1111952" y="594488"/>
            <a:ext cx="692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Civil Engr. Without CS</a:t>
            </a:r>
            <a:endParaRPr sz="700"/>
          </a:p>
        </p:txBody>
      </p:sp>
      <p:sp>
        <p:nvSpPr>
          <p:cNvPr id="401" name="Google Shape;401;p34"/>
          <p:cNvSpPr txBox="1"/>
          <p:nvPr/>
        </p:nvSpPr>
        <p:spPr>
          <a:xfrm>
            <a:off x="733325" y="1381425"/>
            <a:ext cx="59976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-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Civil Engineering heavily depends on Computer Science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-"/>
            </a:pPr>
            <a:r>
              <a:rPr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Without it, the environment would: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Struggle with tasks that algorithms could have provided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Longer time for basic tasks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Overall longer times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Economic losses due to time loss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Loss of jobs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Measurements would be inaccurate  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6639750" y="1287200"/>
            <a:ext cx="88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[8]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4436"/>
            <a:ext cx="9144003" cy="351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35"/>
          <p:cNvGrpSpPr/>
          <p:nvPr/>
        </p:nvGrpSpPr>
        <p:grpSpPr>
          <a:xfrm>
            <a:off x="5811275" y="2571754"/>
            <a:ext cx="3332830" cy="2571845"/>
            <a:chOff x="0" y="-47625"/>
            <a:chExt cx="2233800" cy="2315100"/>
          </a:xfrm>
        </p:grpSpPr>
        <p:sp>
          <p:nvSpPr>
            <p:cNvPr id="409" name="Google Shape;409;p35"/>
            <p:cNvSpPr/>
            <p:nvPr/>
          </p:nvSpPr>
          <p:spPr>
            <a:xfrm>
              <a:off x="0" y="0"/>
              <a:ext cx="2233793" cy="2267392"/>
            </a:xfrm>
            <a:custGeom>
              <a:rect b="b" l="l" r="r" t="t"/>
              <a:pathLst>
                <a:path extrusionOk="0" h="2267392" w="2233793">
                  <a:moveTo>
                    <a:pt x="0" y="0"/>
                  </a:moveTo>
                  <a:lnTo>
                    <a:pt x="2233793" y="0"/>
                  </a:lnTo>
                  <a:lnTo>
                    <a:pt x="2233793" y="2267392"/>
                  </a:lnTo>
                  <a:lnTo>
                    <a:pt x="0" y="2267392"/>
                  </a:lnTo>
                  <a:close/>
                </a:path>
              </a:pathLst>
            </a:custGeom>
            <a:solidFill>
              <a:srgbClr val="156479"/>
            </a:solidFill>
            <a:ln>
              <a:noFill/>
            </a:ln>
          </p:spPr>
        </p:sp>
        <p:sp>
          <p:nvSpPr>
            <p:cNvPr id="410" name="Google Shape;410;p35"/>
            <p:cNvSpPr txBox="1"/>
            <p:nvPr/>
          </p:nvSpPr>
          <p:spPr>
            <a:xfrm>
              <a:off x="0" y="-47625"/>
              <a:ext cx="2233800" cy="23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1" name="Google Shape;411;p35"/>
          <p:cNvCxnSpPr/>
          <p:nvPr/>
        </p:nvCxnSpPr>
        <p:spPr>
          <a:xfrm>
            <a:off x="0" y="4881447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35"/>
          <p:cNvCxnSpPr/>
          <p:nvPr/>
        </p:nvCxnSpPr>
        <p:spPr>
          <a:xfrm>
            <a:off x="262053" y="0"/>
            <a:ext cx="0" cy="12051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35"/>
          <p:cNvCxnSpPr/>
          <p:nvPr/>
        </p:nvCxnSpPr>
        <p:spPr>
          <a:xfrm rot="10800000">
            <a:off x="206" y="222112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4" name="Google Shape;414;p35"/>
          <p:cNvCxnSpPr/>
          <p:nvPr/>
        </p:nvCxnSpPr>
        <p:spPr>
          <a:xfrm>
            <a:off x="222112" y="4012482"/>
            <a:ext cx="0" cy="113100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5" name="Google Shape;415;p35"/>
          <p:cNvCxnSpPr/>
          <p:nvPr/>
        </p:nvCxnSpPr>
        <p:spPr>
          <a:xfrm rot="10800000">
            <a:off x="6730800" y="26205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6" name="Google Shape;416;p35"/>
          <p:cNvCxnSpPr/>
          <p:nvPr/>
        </p:nvCxnSpPr>
        <p:spPr>
          <a:xfrm rot="10800000">
            <a:off x="8921888" y="113"/>
            <a:ext cx="0" cy="12048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35"/>
          <p:cNvSpPr txBox="1"/>
          <p:nvPr/>
        </p:nvSpPr>
        <p:spPr>
          <a:xfrm>
            <a:off x="1111952" y="594488"/>
            <a:ext cx="692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Civil Engr. With Better CS</a:t>
            </a:r>
            <a:endParaRPr sz="700"/>
          </a:p>
        </p:txBody>
      </p:sp>
      <p:sp>
        <p:nvSpPr>
          <p:cNvPr id="418" name="Google Shape;418;p35"/>
          <p:cNvSpPr txBox="1"/>
          <p:nvPr/>
        </p:nvSpPr>
        <p:spPr>
          <a:xfrm>
            <a:off x="885724" y="1533814"/>
            <a:ext cx="47007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More efficient/automation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Better tools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Robots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3D Printing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Better designing process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VR/AR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Simulations/AI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Improved resource/energy usage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Self maintaining Smart Buildings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9" name="Google Shape;4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675" y="2775375"/>
            <a:ext cx="3110025" cy="21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36"/>
          <p:cNvGrpSpPr/>
          <p:nvPr/>
        </p:nvGrpSpPr>
        <p:grpSpPr>
          <a:xfrm>
            <a:off x="-17482" y="-126635"/>
            <a:ext cx="3455024" cy="5270263"/>
            <a:chOff x="0" y="-47625"/>
            <a:chExt cx="2315700" cy="3532348"/>
          </a:xfrm>
        </p:grpSpPr>
        <p:sp>
          <p:nvSpPr>
            <p:cNvPr id="425" name="Google Shape;425;p36"/>
            <p:cNvSpPr/>
            <p:nvPr/>
          </p:nvSpPr>
          <p:spPr>
            <a:xfrm>
              <a:off x="0" y="0"/>
              <a:ext cx="2315588" cy="3484723"/>
            </a:xfrm>
            <a:custGeom>
              <a:rect b="b" l="l" r="r" t="t"/>
              <a:pathLst>
                <a:path extrusionOk="0" h="3484723" w="2315588">
                  <a:moveTo>
                    <a:pt x="0" y="0"/>
                  </a:moveTo>
                  <a:lnTo>
                    <a:pt x="2315588" y="0"/>
                  </a:lnTo>
                  <a:lnTo>
                    <a:pt x="2315588" y="3484723"/>
                  </a:lnTo>
                  <a:lnTo>
                    <a:pt x="0" y="3484723"/>
                  </a:lnTo>
                  <a:close/>
                </a:path>
              </a:pathLst>
            </a:custGeom>
            <a:solidFill>
              <a:srgbClr val="156479"/>
            </a:solidFill>
            <a:ln>
              <a:noFill/>
            </a:ln>
          </p:spPr>
        </p:sp>
        <p:sp>
          <p:nvSpPr>
            <p:cNvPr id="426" name="Google Shape;426;p36"/>
            <p:cNvSpPr txBox="1"/>
            <p:nvPr/>
          </p:nvSpPr>
          <p:spPr>
            <a:xfrm>
              <a:off x="0" y="-47625"/>
              <a:ext cx="2315700" cy="35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7" name="Google Shape;427;p36"/>
          <p:cNvPicPr preferRelativeResize="0"/>
          <p:nvPr/>
        </p:nvPicPr>
        <p:blipFill rotWithShape="1">
          <a:blip r:embed="rId3">
            <a:alphaModFix/>
          </a:blip>
          <a:srcRect b="16735" l="20031" r="27694" t="40516"/>
          <a:stretch/>
        </p:blipFill>
        <p:spPr>
          <a:xfrm>
            <a:off x="62151" y="2626126"/>
            <a:ext cx="2983552" cy="219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561" y="0"/>
            <a:ext cx="57041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 txBox="1"/>
          <p:nvPr/>
        </p:nvSpPr>
        <p:spPr>
          <a:xfrm>
            <a:off x="358913" y="634100"/>
            <a:ext cx="30798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https://www.</a:t>
            </a:r>
            <a:endParaRPr b="1" sz="3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planyourroom.</a:t>
            </a:r>
            <a:endParaRPr b="1" sz="3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com/</a:t>
            </a:r>
            <a:endParaRPr sz="700"/>
          </a:p>
        </p:txBody>
      </p:sp>
      <p:cxnSp>
        <p:nvCxnSpPr>
          <p:cNvPr id="430" name="Google Shape;430;p36"/>
          <p:cNvCxnSpPr/>
          <p:nvPr/>
        </p:nvCxnSpPr>
        <p:spPr>
          <a:xfrm>
            <a:off x="262053" y="0"/>
            <a:ext cx="0" cy="24135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" name="Google Shape;431;p36"/>
          <p:cNvCxnSpPr/>
          <p:nvPr/>
        </p:nvCxnSpPr>
        <p:spPr>
          <a:xfrm rot="10800000">
            <a:off x="206" y="222112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2" name="Google Shape;4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00" y="2825385"/>
            <a:ext cx="1791571" cy="17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/>
        </p:nvSpPr>
        <p:spPr>
          <a:xfrm>
            <a:off x="2413400" y="4789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BF4"/>
                </a:solidFill>
                <a:latin typeface="Nanum Gothic"/>
                <a:ea typeface="Nanum Gothic"/>
                <a:cs typeface="Nanum Gothic"/>
                <a:sym typeface="Nanum Gothic"/>
              </a:rPr>
              <a:t>[7]</a:t>
            </a:r>
            <a:endParaRPr sz="1300">
              <a:solidFill>
                <a:srgbClr val="FFFB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6479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1600" y="1893313"/>
            <a:ext cx="7973028" cy="434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445112" y="509588"/>
            <a:ext cx="825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Table Of Contents</a:t>
            </a:r>
            <a:endParaRPr sz="700"/>
          </a:p>
        </p:txBody>
      </p:sp>
      <p:grpSp>
        <p:nvGrpSpPr>
          <p:cNvPr id="147" name="Google Shape;147;p24"/>
          <p:cNvGrpSpPr/>
          <p:nvPr/>
        </p:nvGrpSpPr>
        <p:grpSpPr>
          <a:xfrm>
            <a:off x="3664661" y="3703544"/>
            <a:ext cx="604970" cy="666670"/>
            <a:chOff x="0" y="-47625"/>
            <a:chExt cx="467700" cy="515400"/>
          </a:xfrm>
        </p:grpSpPr>
        <p:sp>
          <p:nvSpPr>
            <p:cNvPr id="148" name="Google Shape;148;p24"/>
            <p:cNvSpPr/>
            <p:nvPr/>
          </p:nvSpPr>
          <p:spPr>
            <a:xfrm>
              <a:off x="0" y="0"/>
              <a:ext cx="467665" cy="467665"/>
            </a:xfrm>
            <a:custGeom>
              <a:rect b="b" l="l" r="r" t="t"/>
              <a:pathLst>
                <a:path extrusionOk="0" h="467665" w="467665">
                  <a:moveTo>
                    <a:pt x="0" y="0"/>
                  </a:moveTo>
                  <a:lnTo>
                    <a:pt x="467665" y="0"/>
                  </a:lnTo>
                  <a:lnTo>
                    <a:pt x="467665" y="467665"/>
                  </a:lnTo>
                  <a:lnTo>
                    <a:pt x="0" y="467665"/>
                  </a:lnTo>
                  <a:close/>
                </a:path>
              </a:pathLst>
            </a:custGeom>
            <a:solidFill>
              <a:srgbClr val="FFC24D"/>
            </a:solidFill>
            <a:ln>
              <a:noFill/>
            </a:ln>
          </p:spPr>
        </p:sp>
        <p:sp>
          <p:nvSpPr>
            <p:cNvPr id="149" name="Google Shape;149;p24"/>
            <p:cNvSpPr txBox="1"/>
            <p:nvPr/>
          </p:nvSpPr>
          <p:spPr>
            <a:xfrm>
              <a:off x="0" y="-47625"/>
              <a:ext cx="4677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24"/>
          <p:cNvGrpSpPr/>
          <p:nvPr/>
        </p:nvGrpSpPr>
        <p:grpSpPr>
          <a:xfrm>
            <a:off x="3664661" y="1731380"/>
            <a:ext cx="604970" cy="666670"/>
            <a:chOff x="0" y="-47625"/>
            <a:chExt cx="467700" cy="515400"/>
          </a:xfrm>
        </p:grpSpPr>
        <p:sp>
          <p:nvSpPr>
            <p:cNvPr id="151" name="Google Shape;151;p24"/>
            <p:cNvSpPr/>
            <p:nvPr/>
          </p:nvSpPr>
          <p:spPr>
            <a:xfrm>
              <a:off x="0" y="0"/>
              <a:ext cx="467665" cy="467665"/>
            </a:xfrm>
            <a:custGeom>
              <a:rect b="b" l="l" r="r" t="t"/>
              <a:pathLst>
                <a:path extrusionOk="0" h="467665" w="467665">
                  <a:moveTo>
                    <a:pt x="0" y="0"/>
                  </a:moveTo>
                  <a:lnTo>
                    <a:pt x="467665" y="0"/>
                  </a:lnTo>
                  <a:lnTo>
                    <a:pt x="467665" y="467665"/>
                  </a:lnTo>
                  <a:lnTo>
                    <a:pt x="0" y="467665"/>
                  </a:lnTo>
                  <a:close/>
                </a:path>
              </a:pathLst>
            </a:custGeom>
            <a:solidFill>
              <a:srgbClr val="FFC24D"/>
            </a:solidFill>
            <a:ln>
              <a:noFill/>
            </a:ln>
          </p:spPr>
        </p:sp>
        <p:sp>
          <p:nvSpPr>
            <p:cNvPr id="152" name="Google Shape;152;p24"/>
            <p:cNvSpPr txBox="1"/>
            <p:nvPr/>
          </p:nvSpPr>
          <p:spPr>
            <a:xfrm>
              <a:off x="0" y="-47625"/>
              <a:ext cx="4677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24"/>
          <p:cNvGrpSpPr/>
          <p:nvPr/>
        </p:nvGrpSpPr>
        <p:grpSpPr>
          <a:xfrm>
            <a:off x="3664661" y="2679551"/>
            <a:ext cx="604970" cy="666670"/>
            <a:chOff x="0" y="-47625"/>
            <a:chExt cx="467700" cy="515400"/>
          </a:xfrm>
        </p:grpSpPr>
        <p:sp>
          <p:nvSpPr>
            <p:cNvPr id="154" name="Google Shape;154;p24"/>
            <p:cNvSpPr/>
            <p:nvPr/>
          </p:nvSpPr>
          <p:spPr>
            <a:xfrm>
              <a:off x="0" y="0"/>
              <a:ext cx="467665" cy="467665"/>
            </a:xfrm>
            <a:custGeom>
              <a:rect b="b" l="l" r="r" t="t"/>
              <a:pathLst>
                <a:path extrusionOk="0" h="467665" w="467665">
                  <a:moveTo>
                    <a:pt x="0" y="0"/>
                  </a:moveTo>
                  <a:lnTo>
                    <a:pt x="467665" y="0"/>
                  </a:lnTo>
                  <a:lnTo>
                    <a:pt x="467665" y="467665"/>
                  </a:lnTo>
                  <a:lnTo>
                    <a:pt x="0" y="467665"/>
                  </a:lnTo>
                  <a:close/>
                </a:path>
              </a:pathLst>
            </a:custGeom>
            <a:solidFill>
              <a:srgbClr val="FFC24D"/>
            </a:solidFill>
            <a:ln>
              <a:noFill/>
            </a:ln>
          </p:spPr>
        </p:sp>
        <p:sp>
          <p:nvSpPr>
            <p:cNvPr id="155" name="Google Shape;155;p24"/>
            <p:cNvSpPr txBox="1"/>
            <p:nvPr/>
          </p:nvSpPr>
          <p:spPr>
            <a:xfrm>
              <a:off x="0" y="-47625"/>
              <a:ext cx="4677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6" name="Google Shape;156;p24"/>
          <p:cNvCxnSpPr/>
          <p:nvPr/>
        </p:nvCxnSpPr>
        <p:spPr>
          <a:xfrm rot="10800000">
            <a:off x="6730800" y="26205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4"/>
          <p:cNvCxnSpPr/>
          <p:nvPr/>
        </p:nvCxnSpPr>
        <p:spPr>
          <a:xfrm rot="10800000">
            <a:off x="8921888" y="206"/>
            <a:ext cx="0" cy="24132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4"/>
          <p:cNvCxnSpPr/>
          <p:nvPr/>
        </p:nvCxnSpPr>
        <p:spPr>
          <a:xfrm>
            <a:off x="8639175" y="0"/>
            <a:ext cx="0" cy="2413500"/>
          </a:xfrm>
          <a:prstGeom prst="straightConnector1">
            <a:avLst/>
          </a:prstGeom>
          <a:noFill/>
          <a:ln cap="flat" cmpd="sng" w="38100">
            <a:solidFill>
              <a:srgbClr val="FFFBF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9" name="Google Shape;159;p24"/>
          <p:cNvGrpSpPr/>
          <p:nvPr/>
        </p:nvGrpSpPr>
        <p:grpSpPr>
          <a:xfrm rot="5400000">
            <a:off x="56" y="-15530"/>
            <a:ext cx="2413350" cy="2413350"/>
            <a:chOff x="0" y="0"/>
            <a:chExt cx="6435600" cy="6435600"/>
          </a:xfrm>
        </p:grpSpPr>
        <p:cxnSp>
          <p:nvCxnSpPr>
            <p:cNvPr id="160" name="Google Shape;160;p24"/>
            <p:cNvCxnSpPr/>
            <p:nvPr/>
          </p:nvCxnSpPr>
          <p:spPr>
            <a:xfrm>
              <a:off x="0" y="5736940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24"/>
            <p:cNvCxnSpPr/>
            <p:nvPr/>
          </p:nvCxnSpPr>
          <p:spPr>
            <a:xfrm>
              <a:off x="592299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24"/>
            <p:cNvCxnSpPr/>
            <p:nvPr/>
          </p:nvCxnSpPr>
          <p:spPr>
            <a:xfrm>
              <a:off x="0" y="5089548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FBF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3" name="Google Shape;163;p24"/>
          <p:cNvSpPr txBox="1"/>
          <p:nvPr/>
        </p:nvSpPr>
        <p:spPr>
          <a:xfrm>
            <a:off x="4456336" y="2905488"/>
            <a:ext cx="165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Civil </a:t>
            </a:r>
            <a:r>
              <a:rPr b="1" lang="en" sz="18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Engineering</a:t>
            </a:r>
            <a:endParaRPr sz="700"/>
          </a:p>
        </p:txBody>
      </p:sp>
      <p:sp>
        <p:nvSpPr>
          <p:cNvPr id="164" name="Google Shape;164;p24"/>
          <p:cNvSpPr txBox="1"/>
          <p:nvPr/>
        </p:nvSpPr>
        <p:spPr>
          <a:xfrm>
            <a:off x="6307673" y="2966014"/>
            <a:ext cx="1653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What is Civil Engineering?</a:t>
            </a:r>
            <a:endParaRPr sz="700"/>
          </a:p>
        </p:txBody>
      </p:sp>
      <p:sp>
        <p:nvSpPr>
          <p:cNvPr id="165" name="Google Shape;165;p24"/>
          <p:cNvSpPr txBox="1"/>
          <p:nvPr/>
        </p:nvSpPr>
        <p:spPr>
          <a:xfrm>
            <a:off x="4462161" y="1794042"/>
            <a:ext cx="16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Computer Science</a:t>
            </a:r>
            <a:endParaRPr sz="700"/>
          </a:p>
        </p:txBody>
      </p:sp>
      <p:sp>
        <p:nvSpPr>
          <p:cNvPr id="166" name="Google Shape;166;p24"/>
          <p:cNvSpPr txBox="1"/>
          <p:nvPr/>
        </p:nvSpPr>
        <p:spPr>
          <a:xfrm>
            <a:off x="6307673" y="1877306"/>
            <a:ext cx="1653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What is Computer Science?</a:t>
            </a:r>
            <a:endParaRPr sz="700"/>
          </a:p>
        </p:txBody>
      </p:sp>
      <p:sp>
        <p:nvSpPr>
          <p:cNvPr id="167" name="Google Shape;167;p24"/>
          <p:cNvSpPr txBox="1"/>
          <p:nvPr/>
        </p:nvSpPr>
        <p:spPr>
          <a:xfrm>
            <a:off x="4334235" y="3946066"/>
            <a:ext cx="1897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The Relationship</a:t>
            </a:r>
            <a:endParaRPr sz="700"/>
          </a:p>
        </p:txBody>
      </p:sp>
      <p:sp>
        <p:nvSpPr>
          <p:cNvPr id="168" name="Google Shape;168;p24"/>
          <p:cNvSpPr txBox="1"/>
          <p:nvPr/>
        </p:nvSpPr>
        <p:spPr>
          <a:xfrm>
            <a:off x="6307673" y="3866056"/>
            <a:ext cx="1653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How does CS relate to CE?</a:t>
            </a:r>
            <a:endParaRPr sz="700"/>
          </a:p>
        </p:txBody>
      </p:sp>
      <p:sp>
        <p:nvSpPr>
          <p:cNvPr id="169" name="Google Shape;169;p24"/>
          <p:cNvSpPr txBox="1"/>
          <p:nvPr/>
        </p:nvSpPr>
        <p:spPr>
          <a:xfrm>
            <a:off x="3872948" y="3852053"/>
            <a:ext cx="1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endParaRPr sz="700"/>
          </a:p>
        </p:txBody>
      </p:sp>
      <p:sp>
        <p:nvSpPr>
          <p:cNvPr id="170" name="Google Shape;170;p24"/>
          <p:cNvSpPr txBox="1"/>
          <p:nvPr/>
        </p:nvSpPr>
        <p:spPr>
          <a:xfrm>
            <a:off x="3896788" y="1860517"/>
            <a:ext cx="1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 sz="700"/>
          </a:p>
        </p:txBody>
      </p:sp>
      <p:sp>
        <p:nvSpPr>
          <p:cNvPr id="171" name="Google Shape;171;p24"/>
          <p:cNvSpPr txBox="1"/>
          <p:nvPr/>
        </p:nvSpPr>
        <p:spPr>
          <a:xfrm>
            <a:off x="3866333" y="2819938"/>
            <a:ext cx="2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endParaRPr sz="700"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7537" y="1540975"/>
            <a:ext cx="3385227" cy="598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6479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1600" y="1893313"/>
            <a:ext cx="7973028" cy="434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445112" y="509588"/>
            <a:ext cx="825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Table Of Contents</a:t>
            </a:r>
            <a:endParaRPr sz="700"/>
          </a:p>
        </p:txBody>
      </p:sp>
      <p:grpSp>
        <p:nvGrpSpPr>
          <p:cNvPr id="179" name="Google Shape;179;p25"/>
          <p:cNvGrpSpPr/>
          <p:nvPr/>
        </p:nvGrpSpPr>
        <p:grpSpPr>
          <a:xfrm>
            <a:off x="3664661" y="3703544"/>
            <a:ext cx="604970" cy="666670"/>
            <a:chOff x="0" y="-47625"/>
            <a:chExt cx="467700" cy="515400"/>
          </a:xfrm>
        </p:grpSpPr>
        <p:sp>
          <p:nvSpPr>
            <p:cNvPr id="180" name="Google Shape;180;p25"/>
            <p:cNvSpPr/>
            <p:nvPr/>
          </p:nvSpPr>
          <p:spPr>
            <a:xfrm>
              <a:off x="0" y="0"/>
              <a:ext cx="467665" cy="467665"/>
            </a:xfrm>
            <a:custGeom>
              <a:rect b="b" l="l" r="r" t="t"/>
              <a:pathLst>
                <a:path extrusionOk="0" h="467665" w="467665">
                  <a:moveTo>
                    <a:pt x="0" y="0"/>
                  </a:moveTo>
                  <a:lnTo>
                    <a:pt x="467665" y="0"/>
                  </a:lnTo>
                  <a:lnTo>
                    <a:pt x="467665" y="467665"/>
                  </a:lnTo>
                  <a:lnTo>
                    <a:pt x="0" y="467665"/>
                  </a:lnTo>
                  <a:close/>
                </a:path>
              </a:pathLst>
            </a:custGeom>
            <a:solidFill>
              <a:srgbClr val="FFC24D"/>
            </a:solidFill>
            <a:ln>
              <a:noFill/>
            </a:ln>
          </p:spPr>
        </p:sp>
        <p:sp>
          <p:nvSpPr>
            <p:cNvPr id="181" name="Google Shape;181;p25"/>
            <p:cNvSpPr txBox="1"/>
            <p:nvPr/>
          </p:nvSpPr>
          <p:spPr>
            <a:xfrm>
              <a:off x="0" y="-47625"/>
              <a:ext cx="4677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25"/>
          <p:cNvGrpSpPr/>
          <p:nvPr/>
        </p:nvGrpSpPr>
        <p:grpSpPr>
          <a:xfrm>
            <a:off x="3664661" y="1731380"/>
            <a:ext cx="604970" cy="666670"/>
            <a:chOff x="0" y="-47625"/>
            <a:chExt cx="467700" cy="515400"/>
          </a:xfrm>
        </p:grpSpPr>
        <p:sp>
          <p:nvSpPr>
            <p:cNvPr id="183" name="Google Shape;183;p25"/>
            <p:cNvSpPr/>
            <p:nvPr/>
          </p:nvSpPr>
          <p:spPr>
            <a:xfrm>
              <a:off x="0" y="0"/>
              <a:ext cx="467665" cy="467665"/>
            </a:xfrm>
            <a:custGeom>
              <a:rect b="b" l="l" r="r" t="t"/>
              <a:pathLst>
                <a:path extrusionOk="0" h="467665" w="467665">
                  <a:moveTo>
                    <a:pt x="0" y="0"/>
                  </a:moveTo>
                  <a:lnTo>
                    <a:pt x="467665" y="0"/>
                  </a:lnTo>
                  <a:lnTo>
                    <a:pt x="467665" y="467665"/>
                  </a:lnTo>
                  <a:lnTo>
                    <a:pt x="0" y="467665"/>
                  </a:lnTo>
                  <a:close/>
                </a:path>
              </a:pathLst>
            </a:custGeom>
            <a:solidFill>
              <a:srgbClr val="FFC24D"/>
            </a:solidFill>
            <a:ln>
              <a:noFill/>
            </a:ln>
          </p:spPr>
        </p:sp>
        <p:sp>
          <p:nvSpPr>
            <p:cNvPr id="184" name="Google Shape;184;p25"/>
            <p:cNvSpPr txBox="1"/>
            <p:nvPr/>
          </p:nvSpPr>
          <p:spPr>
            <a:xfrm>
              <a:off x="0" y="-47625"/>
              <a:ext cx="4677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25"/>
          <p:cNvGrpSpPr/>
          <p:nvPr/>
        </p:nvGrpSpPr>
        <p:grpSpPr>
          <a:xfrm>
            <a:off x="3664661" y="2679551"/>
            <a:ext cx="604970" cy="666670"/>
            <a:chOff x="0" y="-47625"/>
            <a:chExt cx="467700" cy="515400"/>
          </a:xfrm>
        </p:grpSpPr>
        <p:sp>
          <p:nvSpPr>
            <p:cNvPr id="186" name="Google Shape;186;p25"/>
            <p:cNvSpPr/>
            <p:nvPr/>
          </p:nvSpPr>
          <p:spPr>
            <a:xfrm>
              <a:off x="0" y="0"/>
              <a:ext cx="467665" cy="467665"/>
            </a:xfrm>
            <a:custGeom>
              <a:rect b="b" l="l" r="r" t="t"/>
              <a:pathLst>
                <a:path extrusionOk="0" h="467665" w="467665">
                  <a:moveTo>
                    <a:pt x="0" y="0"/>
                  </a:moveTo>
                  <a:lnTo>
                    <a:pt x="467665" y="0"/>
                  </a:lnTo>
                  <a:lnTo>
                    <a:pt x="467665" y="467665"/>
                  </a:lnTo>
                  <a:lnTo>
                    <a:pt x="0" y="467665"/>
                  </a:lnTo>
                  <a:close/>
                </a:path>
              </a:pathLst>
            </a:custGeom>
            <a:solidFill>
              <a:srgbClr val="FFC24D"/>
            </a:solidFill>
            <a:ln>
              <a:noFill/>
            </a:ln>
          </p:spPr>
        </p:sp>
        <p:sp>
          <p:nvSpPr>
            <p:cNvPr id="187" name="Google Shape;187;p25"/>
            <p:cNvSpPr txBox="1"/>
            <p:nvPr/>
          </p:nvSpPr>
          <p:spPr>
            <a:xfrm>
              <a:off x="0" y="-47625"/>
              <a:ext cx="4677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8" name="Google Shape;188;p25"/>
          <p:cNvCxnSpPr/>
          <p:nvPr/>
        </p:nvCxnSpPr>
        <p:spPr>
          <a:xfrm rot="10800000">
            <a:off x="6730800" y="26205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25"/>
          <p:cNvCxnSpPr/>
          <p:nvPr/>
        </p:nvCxnSpPr>
        <p:spPr>
          <a:xfrm rot="10800000">
            <a:off x="8921888" y="206"/>
            <a:ext cx="0" cy="24132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8639175" y="0"/>
            <a:ext cx="0" cy="2413500"/>
          </a:xfrm>
          <a:prstGeom prst="straightConnector1">
            <a:avLst/>
          </a:prstGeom>
          <a:noFill/>
          <a:ln cap="flat" cmpd="sng" w="38100">
            <a:solidFill>
              <a:srgbClr val="FFFBF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1" name="Google Shape;191;p25"/>
          <p:cNvGrpSpPr/>
          <p:nvPr/>
        </p:nvGrpSpPr>
        <p:grpSpPr>
          <a:xfrm rot="5400000">
            <a:off x="56" y="-15530"/>
            <a:ext cx="2413350" cy="2413350"/>
            <a:chOff x="0" y="0"/>
            <a:chExt cx="6435600" cy="6435600"/>
          </a:xfrm>
        </p:grpSpPr>
        <p:cxnSp>
          <p:nvCxnSpPr>
            <p:cNvPr id="192" name="Google Shape;192;p25"/>
            <p:cNvCxnSpPr/>
            <p:nvPr/>
          </p:nvCxnSpPr>
          <p:spPr>
            <a:xfrm>
              <a:off x="0" y="5736940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25"/>
            <p:cNvCxnSpPr/>
            <p:nvPr/>
          </p:nvCxnSpPr>
          <p:spPr>
            <a:xfrm>
              <a:off x="592299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25"/>
            <p:cNvCxnSpPr/>
            <p:nvPr/>
          </p:nvCxnSpPr>
          <p:spPr>
            <a:xfrm>
              <a:off x="0" y="5089548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FBF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5" name="Google Shape;195;p25"/>
          <p:cNvSpPr txBox="1"/>
          <p:nvPr/>
        </p:nvSpPr>
        <p:spPr>
          <a:xfrm>
            <a:off x="4456336" y="2905488"/>
            <a:ext cx="165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With Better CS</a:t>
            </a:r>
            <a:endParaRPr sz="700"/>
          </a:p>
        </p:txBody>
      </p:sp>
      <p:sp>
        <p:nvSpPr>
          <p:cNvPr id="196" name="Google Shape;196;p25"/>
          <p:cNvSpPr txBox="1"/>
          <p:nvPr/>
        </p:nvSpPr>
        <p:spPr>
          <a:xfrm>
            <a:off x="6307673" y="2966014"/>
            <a:ext cx="1653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What would CE look like with advanced CS?</a:t>
            </a:r>
            <a:endParaRPr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4456336" y="1957317"/>
            <a:ext cx="165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Without CS</a:t>
            </a:r>
            <a:endParaRPr sz="700"/>
          </a:p>
        </p:txBody>
      </p:sp>
      <p:sp>
        <p:nvSpPr>
          <p:cNvPr id="198" name="Google Shape;198;p25"/>
          <p:cNvSpPr txBox="1"/>
          <p:nvPr/>
        </p:nvSpPr>
        <p:spPr>
          <a:xfrm>
            <a:off x="6307673" y="1877306"/>
            <a:ext cx="1653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What would CE look like without CS?</a:t>
            </a:r>
            <a:endParaRPr sz="700"/>
          </a:p>
        </p:txBody>
      </p:sp>
      <p:sp>
        <p:nvSpPr>
          <p:cNvPr id="199" name="Google Shape;199;p25"/>
          <p:cNvSpPr txBox="1"/>
          <p:nvPr/>
        </p:nvSpPr>
        <p:spPr>
          <a:xfrm>
            <a:off x="4334235" y="3946066"/>
            <a:ext cx="1897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The Task</a:t>
            </a:r>
            <a:endParaRPr sz="700"/>
          </a:p>
        </p:txBody>
      </p:sp>
      <p:sp>
        <p:nvSpPr>
          <p:cNvPr id="200" name="Google Shape;200;p25"/>
          <p:cNvSpPr txBox="1"/>
          <p:nvPr/>
        </p:nvSpPr>
        <p:spPr>
          <a:xfrm>
            <a:off x="6296023" y="3975206"/>
            <a:ext cx="165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Building a blueprint</a:t>
            </a:r>
            <a:endParaRPr sz="700"/>
          </a:p>
        </p:txBody>
      </p:sp>
      <p:sp>
        <p:nvSpPr>
          <p:cNvPr id="201" name="Google Shape;201;p25"/>
          <p:cNvSpPr txBox="1"/>
          <p:nvPr/>
        </p:nvSpPr>
        <p:spPr>
          <a:xfrm>
            <a:off x="3872948" y="3852053"/>
            <a:ext cx="1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6</a:t>
            </a:r>
            <a:endParaRPr sz="700"/>
          </a:p>
        </p:txBody>
      </p:sp>
      <p:sp>
        <p:nvSpPr>
          <p:cNvPr id="202" name="Google Shape;202;p25"/>
          <p:cNvSpPr txBox="1"/>
          <p:nvPr/>
        </p:nvSpPr>
        <p:spPr>
          <a:xfrm>
            <a:off x="3843872" y="1860517"/>
            <a:ext cx="1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4</a:t>
            </a:r>
            <a:endParaRPr sz="700"/>
          </a:p>
        </p:txBody>
      </p:sp>
      <p:sp>
        <p:nvSpPr>
          <p:cNvPr id="203" name="Google Shape;203;p25"/>
          <p:cNvSpPr txBox="1"/>
          <p:nvPr/>
        </p:nvSpPr>
        <p:spPr>
          <a:xfrm>
            <a:off x="3866333" y="2819938"/>
            <a:ext cx="2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5</a:t>
            </a:r>
            <a:endParaRPr sz="700"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7537" y="1540975"/>
            <a:ext cx="3385227" cy="598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97" y="1762436"/>
            <a:ext cx="4785537" cy="4310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6"/>
          <p:cNvCxnSpPr/>
          <p:nvPr/>
        </p:nvCxnSpPr>
        <p:spPr>
          <a:xfrm>
            <a:off x="0" y="4881447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26"/>
          <p:cNvCxnSpPr/>
          <p:nvPr/>
        </p:nvCxnSpPr>
        <p:spPr>
          <a:xfrm>
            <a:off x="262053" y="0"/>
            <a:ext cx="0" cy="12051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26"/>
          <p:cNvCxnSpPr/>
          <p:nvPr/>
        </p:nvCxnSpPr>
        <p:spPr>
          <a:xfrm rot="10800000">
            <a:off x="206" y="222112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26"/>
          <p:cNvCxnSpPr/>
          <p:nvPr/>
        </p:nvCxnSpPr>
        <p:spPr>
          <a:xfrm>
            <a:off x="222112" y="4012482"/>
            <a:ext cx="0" cy="113100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6"/>
          <p:cNvCxnSpPr/>
          <p:nvPr/>
        </p:nvCxnSpPr>
        <p:spPr>
          <a:xfrm rot="10800000">
            <a:off x="6730800" y="26205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26"/>
          <p:cNvCxnSpPr/>
          <p:nvPr/>
        </p:nvCxnSpPr>
        <p:spPr>
          <a:xfrm rot="10800000">
            <a:off x="8921888" y="113"/>
            <a:ext cx="0" cy="12048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26"/>
          <p:cNvSpPr txBox="1"/>
          <p:nvPr/>
        </p:nvSpPr>
        <p:spPr>
          <a:xfrm>
            <a:off x="1111952" y="594488"/>
            <a:ext cx="692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What </a:t>
            </a:r>
            <a:r>
              <a:rPr b="1" lang="en" sz="45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Is Computer Science?</a:t>
            </a:r>
            <a:endParaRPr sz="700"/>
          </a:p>
        </p:txBody>
      </p:sp>
      <p:sp>
        <p:nvSpPr>
          <p:cNvPr id="217" name="Google Shape;217;p26"/>
          <p:cNvSpPr txBox="1"/>
          <p:nvPr/>
        </p:nvSpPr>
        <p:spPr>
          <a:xfrm>
            <a:off x="580924" y="1381414"/>
            <a:ext cx="47007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The study of computer and their systems: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Software and software systems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Theory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Design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Development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Application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Problems range from abstract to simple ones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Determining what problems are able to be solved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Designing simple applications 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900" y="1558268"/>
            <a:ext cx="3052125" cy="3052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97" y="1762436"/>
            <a:ext cx="4785537" cy="43103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7"/>
          <p:cNvGrpSpPr/>
          <p:nvPr/>
        </p:nvGrpSpPr>
        <p:grpSpPr>
          <a:xfrm>
            <a:off x="5811275" y="2571754"/>
            <a:ext cx="3332830" cy="2571845"/>
            <a:chOff x="0" y="-47625"/>
            <a:chExt cx="2233800" cy="2315100"/>
          </a:xfrm>
        </p:grpSpPr>
        <p:sp>
          <p:nvSpPr>
            <p:cNvPr id="225" name="Google Shape;225;p27"/>
            <p:cNvSpPr/>
            <p:nvPr/>
          </p:nvSpPr>
          <p:spPr>
            <a:xfrm>
              <a:off x="0" y="0"/>
              <a:ext cx="2233793" cy="2267392"/>
            </a:xfrm>
            <a:custGeom>
              <a:rect b="b" l="l" r="r" t="t"/>
              <a:pathLst>
                <a:path extrusionOk="0" h="2267392" w="2233793">
                  <a:moveTo>
                    <a:pt x="0" y="0"/>
                  </a:moveTo>
                  <a:lnTo>
                    <a:pt x="2233793" y="0"/>
                  </a:lnTo>
                  <a:lnTo>
                    <a:pt x="2233793" y="2267392"/>
                  </a:lnTo>
                  <a:lnTo>
                    <a:pt x="0" y="2267392"/>
                  </a:lnTo>
                  <a:close/>
                </a:path>
              </a:pathLst>
            </a:custGeom>
            <a:solidFill>
              <a:srgbClr val="156479"/>
            </a:solidFill>
            <a:ln>
              <a:noFill/>
            </a:ln>
          </p:spPr>
        </p:sp>
        <p:sp>
          <p:nvSpPr>
            <p:cNvPr id="226" name="Google Shape;226;p27"/>
            <p:cNvSpPr txBox="1"/>
            <p:nvPr/>
          </p:nvSpPr>
          <p:spPr>
            <a:xfrm>
              <a:off x="0" y="-47625"/>
              <a:ext cx="2233800" cy="23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7" name="Google Shape;227;p27"/>
          <p:cNvCxnSpPr/>
          <p:nvPr/>
        </p:nvCxnSpPr>
        <p:spPr>
          <a:xfrm>
            <a:off x="0" y="4881447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27"/>
          <p:cNvCxnSpPr/>
          <p:nvPr/>
        </p:nvCxnSpPr>
        <p:spPr>
          <a:xfrm>
            <a:off x="262053" y="0"/>
            <a:ext cx="0" cy="12051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27"/>
          <p:cNvCxnSpPr/>
          <p:nvPr/>
        </p:nvCxnSpPr>
        <p:spPr>
          <a:xfrm rot="10800000">
            <a:off x="206" y="222112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222112" y="4012482"/>
            <a:ext cx="0" cy="1131000"/>
          </a:xfrm>
          <a:prstGeom prst="straightConnector1">
            <a:avLst/>
          </a:prstGeom>
          <a:noFill/>
          <a:ln cap="flat" cmpd="sng" w="38100">
            <a:solidFill>
              <a:srgbClr val="15647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27"/>
          <p:cNvCxnSpPr/>
          <p:nvPr/>
        </p:nvCxnSpPr>
        <p:spPr>
          <a:xfrm rot="10800000">
            <a:off x="6730800" y="26205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27"/>
          <p:cNvCxnSpPr/>
          <p:nvPr/>
        </p:nvCxnSpPr>
        <p:spPr>
          <a:xfrm rot="10800000">
            <a:off x="8921888" y="113"/>
            <a:ext cx="0" cy="12048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27"/>
          <p:cNvSpPr txBox="1"/>
          <p:nvPr/>
        </p:nvSpPr>
        <p:spPr>
          <a:xfrm>
            <a:off x="1111952" y="594488"/>
            <a:ext cx="692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What </a:t>
            </a:r>
            <a:r>
              <a:rPr b="1" lang="en" sz="45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Is Computer Science?</a:t>
            </a:r>
            <a:endParaRPr sz="700"/>
          </a:p>
        </p:txBody>
      </p:sp>
      <p:sp>
        <p:nvSpPr>
          <p:cNvPr id="234" name="Google Shape;234;p27"/>
          <p:cNvSpPr txBox="1"/>
          <p:nvPr/>
        </p:nvSpPr>
        <p:spPr>
          <a:xfrm>
            <a:off x="535825" y="1381425"/>
            <a:ext cx="51219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Includes but not limited to: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Programming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AI &amp; ML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Cybersecurity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Computational Theory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Computer Hardware &amp; Software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Databases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Networking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Solves problems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Focuses on improving automation and efficiency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652" y="2963775"/>
            <a:ext cx="2772051" cy="17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342399" y="4904060"/>
            <a:ext cx="4700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[4], [5], [6]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8"/>
          <p:cNvGrpSpPr/>
          <p:nvPr/>
        </p:nvGrpSpPr>
        <p:grpSpPr>
          <a:xfrm>
            <a:off x="-7775" y="2178881"/>
            <a:ext cx="9144228" cy="2686079"/>
            <a:chOff x="0" y="-47625"/>
            <a:chExt cx="6128839" cy="1800321"/>
          </a:xfrm>
        </p:grpSpPr>
        <p:sp>
          <p:nvSpPr>
            <p:cNvPr id="242" name="Google Shape;242;p28"/>
            <p:cNvSpPr/>
            <p:nvPr/>
          </p:nvSpPr>
          <p:spPr>
            <a:xfrm>
              <a:off x="0" y="0"/>
              <a:ext cx="6128839" cy="1752696"/>
            </a:xfrm>
            <a:custGeom>
              <a:rect b="b" l="l" r="r" t="t"/>
              <a:pathLst>
                <a:path extrusionOk="0" h="1752696" w="6128839">
                  <a:moveTo>
                    <a:pt x="0" y="0"/>
                  </a:moveTo>
                  <a:lnTo>
                    <a:pt x="6128839" y="0"/>
                  </a:lnTo>
                  <a:lnTo>
                    <a:pt x="6128839" y="1752696"/>
                  </a:lnTo>
                  <a:lnTo>
                    <a:pt x="0" y="1752696"/>
                  </a:lnTo>
                  <a:close/>
                </a:path>
              </a:pathLst>
            </a:custGeom>
            <a:solidFill>
              <a:srgbClr val="156479"/>
            </a:solidFill>
            <a:ln>
              <a:noFill/>
            </a:ln>
          </p:spPr>
        </p:sp>
        <p:sp>
          <p:nvSpPr>
            <p:cNvPr id="243" name="Google Shape;243;p28"/>
            <p:cNvSpPr txBox="1"/>
            <p:nvPr/>
          </p:nvSpPr>
          <p:spPr>
            <a:xfrm>
              <a:off x="0" y="-47625"/>
              <a:ext cx="6128700" cy="18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28"/>
          <p:cNvGrpSpPr/>
          <p:nvPr/>
        </p:nvGrpSpPr>
        <p:grpSpPr>
          <a:xfrm>
            <a:off x="3556925" y="2379625"/>
            <a:ext cx="1813994" cy="1460340"/>
            <a:chOff x="0" y="-47625"/>
            <a:chExt cx="1509900" cy="1123511"/>
          </a:xfrm>
        </p:grpSpPr>
        <p:sp>
          <p:nvSpPr>
            <p:cNvPr id="245" name="Google Shape;245;p28"/>
            <p:cNvSpPr/>
            <p:nvPr/>
          </p:nvSpPr>
          <p:spPr>
            <a:xfrm>
              <a:off x="0" y="0"/>
              <a:ext cx="1509884" cy="1075886"/>
            </a:xfrm>
            <a:custGeom>
              <a:rect b="b" l="l" r="r" t="t"/>
              <a:pathLst>
                <a:path extrusionOk="0" h="1075886" w="1509884">
                  <a:moveTo>
                    <a:pt x="0" y="0"/>
                  </a:moveTo>
                  <a:lnTo>
                    <a:pt x="1509884" y="0"/>
                  </a:lnTo>
                  <a:lnTo>
                    <a:pt x="1509884" y="1075886"/>
                  </a:lnTo>
                  <a:lnTo>
                    <a:pt x="0" y="1075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C24D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6" name="Google Shape;246;p28"/>
            <p:cNvSpPr txBox="1"/>
            <p:nvPr/>
          </p:nvSpPr>
          <p:spPr>
            <a:xfrm>
              <a:off x="0" y="-47625"/>
              <a:ext cx="15099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28"/>
          <p:cNvGrpSpPr/>
          <p:nvPr/>
        </p:nvGrpSpPr>
        <p:grpSpPr>
          <a:xfrm>
            <a:off x="564750" y="2379625"/>
            <a:ext cx="2140132" cy="1460340"/>
            <a:chOff x="0" y="-47625"/>
            <a:chExt cx="1509900" cy="1123511"/>
          </a:xfrm>
        </p:grpSpPr>
        <p:sp>
          <p:nvSpPr>
            <p:cNvPr id="248" name="Google Shape;248;p28"/>
            <p:cNvSpPr/>
            <p:nvPr/>
          </p:nvSpPr>
          <p:spPr>
            <a:xfrm>
              <a:off x="0" y="0"/>
              <a:ext cx="1509884" cy="1075886"/>
            </a:xfrm>
            <a:custGeom>
              <a:rect b="b" l="l" r="r" t="t"/>
              <a:pathLst>
                <a:path extrusionOk="0" h="1075886" w="1509884">
                  <a:moveTo>
                    <a:pt x="0" y="0"/>
                  </a:moveTo>
                  <a:lnTo>
                    <a:pt x="1509884" y="0"/>
                  </a:lnTo>
                  <a:lnTo>
                    <a:pt x="1509884" y="1075886"/>
                  </a:lnTo>
                  <a:lnTo>
                    <a:pt x="0" y="1075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C24D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9" name="Google Shape;249;p28"/>
            <p:cNvSpPr txBox="1"/>
            <p:nvPr/>
          </p:nvSpPr>
          <p:spPr>
            <a:xfrm>
              <a:off x="0" y="-47625"/>
              <a:ext cx="15099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5888775" y="2236101"/>
            <a:ext cx="2880738" cy="1680098"/>
            <a:chOff x="0" y="-47625"/>
            <a:chExt cx="1509900" cy="1123511"/>
          </a:xfrm>
        </p:grpSpPr>
        <p:sp>
          <p:nvSpPr>
            <p:cNvPr id="251" name="Google Shape;251;p28"/>
            <p:cNvSpPr/>
            <p:nvPr/>
          </p:nvSpPr>
          <p:spPr>
            <a:xfrm>
              <a:off x="0" y="0"/>
              <a:ext cx="1509884" cy="1075886"/>
            </a:xfrm>
            <a:custGeom>
              <a:rect b="b" l="l" r="r" t="t"/>
              <a:pathLst>
                <a:path extrusionOk="0" h="1075886" w="1509884">
                  <a:moveTo>
                    <a:pt x="0" y="0"/>
                  </a:moveTo>
                  <a:lnTo>
                    <a:pt x="1509884" y="0"/>
                  </a:lnTo>
                  <a:lnTo>
                    <a:pt x="1509884" y="1075886"/>
                  </a:lnTo>
                  <a:lnTo>
                    <a:pt x="0" y="1075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C24D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2" name="Google Shape;252;p28"/>
            <p:cNvSpPr txBox="1"/>
            <p:nvPr/>
          </p:nvSpPr>
          <p:spPr>
            <a:xfrm>
              <a:off x="0" y="-47625"/>
              <a:ext cx="15099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3" name="Google Shape;253;p28"/>
          <p:cNvCxnSpPr/>
          <p:nvPr/>
        </p:nvCxnSpPr>
        <p:spPr>
          <a:xfrm rot="10800000">
            <a:off x="6730800" y="26026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8"/>
          <p:cNvCxnSpPr/>
          <p:nvPr/>
        </p:nvCxnSpPr>
        <p:spPr>
          <a:xfrm rot="10800000">
            <a:off x="8921888" y="-1585"/>
            <a:ext cx="0" cy="24132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" name="Google Shape;255;p28"/>
          <p:cNvCxnSpPr/>
          <p:nvPr/>
        </p:nvCxnSpPr>
        <p:spPr>
          <a:xfrm>
            <a:off x="262053" y="0"/>
            <a:ext cx="0" cy="24135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28"/>
          <p:cNvCxnSpPr/>
          <p:nvPr/>
        </p:nvCxnSpPr>
        <p:spPr>
          <a:xfrm rot="10800000">
            <a:off x="206" y="222112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7" name="Google Shape;257;p28"/>
          <p:cNvGrpSpPr/>
          <p:nvPr/>
        </p:nvGrpSpPr>
        <p:grpSpPr>
          <a:xfrm>
            <a:off x="-146051" y="4631606"/>
            <a:ext cx="4989124" cy="395678"/>
            <a:chOff x="0" y="-47625"/>
            <a:chExt cx="3343917" cy="265200"/>
          </a:xfrm>
        </p:grpSpPr>
        <p:sp>
          <p:nvSpPr>
            <p:cNvPr id="258" name="Google Shape;258;p28"/>
            <p:cNvSpPr/>
            <p:nvPr/>
          </p:nvSpPr>
          <p:spPr>
            <a:xfrm>
              <a:off x="0" y="0"/>
              <a:ext cx="3343917" cy="217475"/>
            </a:xfrm>
            <a:custGeom>
              <a:rect b="b" l="l" r="r" t="t"/>
              <a:pathLst>
                <a:path extrusionOk="0" h="217475" w="3343917">
                  <a:moveTo>
                    <a:pt x="0" y="0"/>
                  </a:moveTo>
                  <a:lnTo>
                    <a:pt x="3343917" y="0"/>
                  </a:lnTo>
                  <a:lnTo>
                    <a:pt x="3343917" y="217475"/>
                  </a:lnTo>
                  <a:lnTo>
                    <a:pt x="0" y="217475"/>
                  </a:lnTo>
                  <a:close/>
                </a:path>
              </a:pathLst>
            </a:custGeom>
            <a:solidFill>
              <a:srgbClr val="FFC24D"/>
            </a:solidFill>
            <a:ln>
              <a:noFill/>
            </a:ln>
          </p:spPr>
        </p:sp>
        <p:sp>
          <p:nvSpPr>
            <p:cNvPr id="259" name="Google Shape;259;p28"/>
            <p:cNvSpPr txBox="1"/>
            <p:nvPr/>
          </p:nvSpPr>
          <p:spPr>
            <a:xfrm>
              <a:off x="0" y="-47625"/>
              <a:ext cx="33438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8"/>
          <p:cNvSpPr txBox="1"/>
          <p:nvPr/>
        </p:nvSpPr>
        <p:spPr>
          <a:xfrm>
            <a:off x="1941275" y="-25900"/>
            <a:ext cx="524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What is</a:t>
            </a:r>
            <a:endParaRPr b="1" sz="3800">
              <a:solidFill>
                <a:srgbClr val="15647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 Civil E</a:t>
            </a:r>
            <a:r>
              <a:rPr b="1" lang="en" sz="38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ngineering?</a:t>
            </a:r>
            <a:endParaRPr sz="100"/>
          </a:p>
        </p:txBody>
      </p:sp>
      <p:sp>
        <p:nvSpPr>
          <p:cNvPr id="261" name="Google Shape;261;p28"/>
          <p:cNvSpPr txBox="1"/>
          <p:nvPr/>
        </p:nvSpPr>
        <p:spPr>
          <a:xfrm>
            <a:off x="332000" y="1232650"/>
            <a:ext cx="8531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Civil Engineering is about designing and </a:t>
            </a: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maintaining</a:t>
            </a: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 structures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From the construction to maintenance of the structures, Civil Engineers do all these things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They take in and account for the problems they could face and fix them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 rotWithShape="1">
          <a:blip r:embed="rId3">
            <a:alphaModFix/>
          </a:blip>
          <a:srcRect b="25905" l="0" r="0" t="25905"/>
          <a:stretch/>
        </p:blipFill>
        <p:spPr>
          <a:xfrm>
            <a:off x="3631010" y="2538662"/>
            <a:ext cx="1665898" cy="120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2075" y="4832875"/>
            <a:ext cx="10407788" cy="81818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2918750" y="3938575"/>
            <a:ext cx="30000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7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Buildings </a:t>
            </a:r>
            <a:endParaRPr sz="1700">
              <a:solidFill>
                <a:srgbClr val="FFFBF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7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(Skyscrapers)</a:t>
            </a:r>
            <a:endParaRPr sz="1700">
              <a:solidFill>
                <a:srgbClr val="FFFBF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82600" y="3956175"/>
            <a:ext cx="3075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Eco Friendly projects </a:t>
            </a:r>
            <a:endParaRPr sz="1700">
              <a:solidFill>
                <a:srgbClr val="FFFBF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(Buildings that using less Co2)</a:t>
            </a:r>
            <a:endParaRPr sz="1700">
              <a:solidFill>
                <a:srgbClr val="FFFBF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5372850" y="3971650"/>
            <a:ext cx="3763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Geotechnical problems</a:t>
            </a:r>
            <a:endParaRPr sz="1700">
              <a:solidFill>
                <a:srgbClr val="FFFBF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 (Buildings that resist Natural Disasters)</a:t>
            </a:r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7948475" y="1832800"/>
            <a:ext cx="76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[1]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098" y="2410561"/>
            <a:ext cx="2764092" cy="14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 rotWithShape="1">
          <a:blip r:embed="rId6">
            <a:alphaModFix/>
          </a:blip>
          <a:srcRect b="0" l="0" r="11229" t="0"/>
          <a:stretch/>
        </p:blipFill>
        <p:spPr>
          <a:xfrm>
            <a:off x="615826" y="2494100"/>
            <a:ext cx="2009125" cy="12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9"/>
          <p:cNvGrpSpPr/>
          <p:nvPr/>
        </p:nvGrpSpPr>
        <p:grpSpPr>
          <a:xfrm>
            <a:off x="813725" y="2074825"/>
            <a:ext cx="1813994" cy="1460340"/>
            <a:chOff x="0" y="-47625"/>
            <a:chExt cx="1509900" cy="1123511"/>
          </a:xfrm>
        </p:grpSpPr>
        <p:sp>
          <p:nvSpPr>
            <p:cNvPr id="275" name="Google Shape;275;p29"/>
            <p:cNvSpPr/>
            <p:nvPr/>
          </p:nvSpPr>
          <p:spPr>
            <a:xfrm>
              <a:off x="0" y="0"/>
              <a:ext cx="1509884" cy="1075886"/>
            </a:xfrm>
            <a:custGeom>
              <a:rect b="b" l="l" r="r" t="t"/>
              <a:pathLst>
                <a:path extrusionOk="0" h="1075886" w="1509884">
                  <a:moveTo>
                    <a:pt x="0" y="0"/>
                  </a:moveTo>
                  <a:lnTo>
                    <a:pt x="1509884" y="0"/>
                  </a:lnTo>
                  <a:lnTo>
                    <a:pt x="1509884" y="1075886"/>
                  </a:lnTo>
                  <a:lnTo>
                    <a:pt x="0" y="1075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C24D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76" name="Google Shape;276;p29"/>
            <p:cNvSpPr txBox="1"/>
            <p:nvPr/>
          </p:nvSpPr>
          <p:spPr>
            <a:xfrm>
              <a:off x="0" y="-47625"/>
              <a:ext cx="15099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3307950" y="2074825"/>
            <a:ext cx="2140132" cy="1460340"/>
            <a:chOff x="0" y="-47625"/>
            <a:chExt cx="1509900" cy="1123511"/>
          </a:xfrm>
        </p:grpSpPr>
        <p:sp>
          <p:nvSpPr>
            <p:cNvPr id="278" name="Google Shape;278;p29"/>
            <p:cNvSpPr/>
            <p:nvPr/>
          </p:nvSpPr>
          <p:spPr>
            <a:xfrm>
              <a:off x="0" y="0"/>
              <a:ext cx="1509884" cy="1075886"/>
            </a:xfrm>
            <a:custGeom>
              <a:rect b="b" l="l" r="r" t="t"/>
              <a:pathLst>
                <a:path extrusionOk="0" h="1075886" w="1509884">
                  <a:moveTo>
                    <a:pt x="0" y="0"/>
                  </a:moveTo>
                  <a:lnTo>
                    <a:pt x="1509884" y="0"/>
                  </a:lnTo>
                  <a:lnTo>
                    <a:pt x="1509884" y="1075886"/>
                  </a:lnTo>
                  <a:lnTo>
                    <a:pt x="0" y="1075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C24D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79" name="Google Shape;279;p29"/>
            <p:cNvSpPr txBox="1"/>
            <p:nvPr/>
          </p:nvSpPr>
          <p:spPr>
            <a:xfrm>
              <a:off x="0" y="-47625"/>
              <a:ext cx="15099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29"/>
          <p:cNvGrpSpPr/>
          <p:nvPr/>
        </p:nvGrpSpPr>
        <p:grpSpPr>
          <a:xfrm>
            <a:off x="-7775" y="260269"/>
            <a:ext cx="9144228" cy="4299887"/>
            <a:chOff x="0" y="-47625"/>
            <a:chExt cx="6128839" cy="1800321"/>
          </a:xfrm>
        </p:grpSpPr>
        <p:sp>
          <p:nvSpPr>
            <p:cNvPr id="281" name="Google Shape;281;p29"/>
            <p:cNvSpPr/>
            <p:nvPr/>
          </p:nvSpPr>
          <p:spPr>
            <a:xfrm>
              <a:off x="0" y="0"/>
              <a:ext cx="6128839" cy="1752696"/>
            </a:xfrm>
            <a:custGeom>
              <a:rect b="b" l="l" r="r" t="t"/>
              <a:pathLst>
                <a:path extrusionOk="0" h="1752696" w="6128839">
                  <a:moveTo>
                    <a:pt x="0" y="0"/>
                  </a:moveTo>
                  <a:lnTo>
                    <a:pt x="6128839" y="0"/>
                  </a:lnTo>
                  <a:lnTo>
                    <a:pt x="6128839" y="1752696"/>
                  </a:lnTo>
                  <a:lnTo>
                    <a:pt x="0" y="1752696"/>
                  </a:lnTo>
                  <a:close/>
                </a:path>
              </a:pathLst>
            </a:custGeom>
            <a:solidFill>
              <a:srgbClr val="156479"/>
            </a:solidFill>
            <a:ln>
              <a:noFill/>
            </a:ln>
          </p:spPr>
        </p:sp>
        <p:sp>
          <p:nvSpPr>
            <p:cNvPr id="282" name="Google Shape;282;p29"/>
            <p:cNvSpPr txBox="1"/>
            <p:nvPr/>
          </p:nvSpPr>
          <p:spPr>
            <a:xfrm>
              <a:off x="0" y="-47625"/>
              <a:ext cx="6128700" cy="18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29"/>
          <p:cNvGrpSpPr/>
          <p:nvPr/>
        </p:nvGrpSpPr>
        <p:grpSpPr>
          <a:xfrm>
            <a:off x="6328798" y="1527780"/>
            <a:ext cx="2371298" cy="2052542"/>
            <a:chOff x="0" y="-47625"/>
            <a:chExt cx="1509900" cy="1123511"/>
          </a:xfrm>
        </p:grpSpPr>
        <p:sp>
          <p:nvSpPr>
            <p:cNvPr id="284" name="Google Shape;284;p29"/>
            <p:cNvSpPr/>
            <p:nvPr/>
          </p:nvSpPr>
          <p:spPr>
            <a:xfrm>
              <a:off x="0" y="0"/>
              <a:ext cx="1509884" cy="1075886"/>
            </a:xfrm>
            <a:custGeom>
              <a:rect b="b" l="l" r="r" t="t"/>
              <a:pathLst>
                <a:path extrusionOk="0" h="1075886" w="1509884">
                  <a:moveTo>
                    <a:pt x="0" y="0"/>
                  </a:moveTo>
                  <a:lnTo>
                    <a:pt x="1509884" y="0"/>
                  </a:lnTo>
                  <a:lnTo>
                    <a:pt x="1509884" y="1075886"/>
                  </a:lnTo>
                  <a:lnTo>
                    <a:pt x="0" y="1075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C24D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85" name="Google Shape;285;p29"/>
            <p:cNvSpPr txBox="1"/>
            <p:nvPr/>
          </p:nvSpPr>
          <p:spPr>
            <a:xfrm>
              <a:off x="0" y="-47625"/>
              <a:ext cx="15099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6" name="Google Shape;286;p29"/>
          <p:cNvCxnSpPr/>
          <p:nvPr/>
        </p:nvCxnSpPr>
        <p:spPr>
          <a:xfrm rot="10800000">
            <a:off x="6730800" y="260263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7" name="Google Shape;287;p29"/>
          <p:cNvCxnSpPr/>
          <p:nvPr/>
        </p:nvCxnSpPr>
        <p:spPr>
          <a:xfrm rot="10800000">
            <a:off x="8921888" y="-1585"/>
            <a:ext cx="0" cy="24132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29"/>
          <p:cNvCxnSpPr/>
          <p:nvPr/>
        </p:nvCxnSpPr>
        <p:spPr>
          <a:xfrm>
            <a:off x="262053" y="0"/>
            <a:ext cx="0" cy="241350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29"/>
          <p:cNvCxnSpPr/>
          <p:nvPr/>
        </p:nvCxnSpPr>
        <p:spPr>
          <a:xfrm rot="10800000">
            <a:off x="206" y="222112"/>
            <a:ext cx="2413200" cy="0"/>
          </a:xfrm>
          <a:prstGeom prst="straightConnector1">
            <a:avLst/>
          </a:prstGeom>
          <a:noFill/>
          <a:ln cap="flat" cmpd="sng" w="38100">
            <a:solidFill>
              <a:srgbClr val="FFC24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0" name="Google Shape;290;p29"/>
          <p:cNvGrpSpPr/>
          <p:nvPr/>
        </p:nvGrpSpPr>
        <p:grpSpPr>
          <a:xfrm>
            <a:off x="-146051" y="4326806"/>
            <a:ext cx="4989124" cy="395678"/>
            <a:chOff x="0" y="-47625"/>
            <a:chExt cx="3343917" cy="265200"/>
          </a:xfrm>
        </p:grpSpPr>
        <p:sp>
          <p:nvSpPr>
            <p:cNvPr id="291" name="Google Shape;291;p29"/>
            <p:cNvSpPr/>
            <p:nvPr/>
          </p:nvSpPr>
          <p:spPr>
            <a:xfrm>
              <a:off x="0" y="0"/>
              <a:ext cx="3343917" cy="217475"/>
            </a:xfrm>
            <a:custGeom>
              <a:rect b="b" l="l" r="r" t="t"/>
              <a:pathLst>
                <a:path extrusionOk="0" h="217475" w="3343917">
                  <a:moveTo>
                    <a:pt x="0" y="0"/>
                  </a:moveTo>
                  <a:lnTo>
                    <a:pt x="3343917" y="0"/>
                  </a:lnTo>
                  <a:lnTo>
                    <a:pt x="3343917" y="217475"/>
                  </a:lnTo>
                  <a:lnTo>
                    <a:pt x="0" y="217475"/>
                  </a:lnTo>
                  <a:close/>
                </a:path>
              </a:pathLst>
            </a:custGeom>
            <a:solidFill>
              <a:srgbClr val="FFC24D"/>
            </a:solidFill>
            <a:ln>
              <a:noFill/>
            </a:ln>
          </p:spPr>
        </p:sp>
        <p:sp>
          <p:nvSpPr>
            <p:cNvPr id="292" name="Google Shape;292;p29"/>
            <p:cNvSpPr txBox="1"/>
            <p:nvPr/>
          </p:nvSpPr>
          <p:spPr>
            <a:xfrm>
              <a:off x="0" y="-47625"/>
              <a:ext cx="33438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075" y="4528075"/>
            <a:ext cx="10407788" cy="81818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67000" y="35832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Transportation</a:t>
            </a: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/>
          </a:p>
        </p:txBody>
      </p:sp>
      <p:grpSp>
        <p:nvGrpSpPr>
          <p:cNvPr id="295" name="Google Shape;295;p29"/>
          <p:cNvGrpSpPr/>
          <p:nvPr/>
        </p:nvGrpSpPr>
        <p:grpSpPr>
          <a:xfrm>
            <a:off x="402375" y="1742815"/>
            <a:ext cx="2371298" cy="1868623"/>
            <a:chOff x="0" y="-47625"/>
            <a:chExt cx="1509900" cy="1123511"/>
          </a:xfrm>
        </p:grpSpPr>
        <p:sp>
          <p:nvSpPr>
            <p:cNvPr id="296" name="Google Shape;296;p29"/>
            <p:cNvSpPr/>
            <p:nvPr/>
          </p:nvSpPr>
          <p:spPr>
            <a:xfrm>
              <a:off x="0" y="0"/>
              <a:ext cx="1509884" cy="1075886"/>
            </a:xfrm>
            <a:custGeom>
              <a:rect b="b" l="l" r="r" t="t"/>
              <a:pathLst>
                <a:path extrusionOk="0" h="1075886" w="1509884">
                  <a:moveTo>
                    <a:pt x="0" y="0"/>
                  </a:moveTo>
                  <a:lnTo>
                    <a:pt x="1509884" y="0"/>
                  </a:lnTo>
                  <a:lnTo>
                    <a:pt x="1509884" y="1075886"/>
                  </a:lnTo>
                  <a:lnTo>
                    <a:pt x="0" y="1075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C24D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97" name="Google Shape;297;p29"/>
            <p:cNvSpPr txBox="1"/>
            <p:nvPr/>
          </p:nvSpPr>
          <p:spPr>
            <a:xfrm>
              <a:off x="0" y="-47625"/>
              <a:ext cx="15099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29"/>
          <p:cNvSpPr txBox="1"/>
          <p:nvPr/>
        </p:nvSpPr>
        <p:spPr>
          <a:xfrm>
            <a:off x="3153575" y="3611375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Urban planning</a:t>
            </a:r>
            <a:r>
              <a:rPr lang="en" sz="17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1700">
              <a:solidFill>
                <a:srgbClr val="FFFBF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(Planning and building cities)</a:t>
            </a:r>
            <a:endParaRPr sz="1700">
              <a:solidFill>
                <a:srgbClr val="FFFBF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5980200" y="3656488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Access to</a:t>
            </a:r>
            <a:r>
              <a:rPr lang="en" sz="21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21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Water</a:t>
            </a:r>
            <a:endParaRPr sz="2100">
              <a:solidFill>
                <a:srgbClr val="FFFBF4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BF4"/>
                </a:solidFill>
                <a:latin typeface="Cabin"/>
                <a:ea typeface="Cabin"/>
                <a:cs typeface="Cabin"/>
                <a:sym typeface="Cabin"/>
              </a:rPr>
              <a:t>(Pipes/Flow of water)</a:t>
            </a:r>
            <a:endParaRPr sz="1700">
              <a:solidFill>
                <a:srgbClr val="FFFBF4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00" name="Google Shape;300;p29"/>
          <p:cNvGrpSpPr/>
          <p:nvPr/>
        </p:nvGrpSpPr>
        <p:grpSpPr>
          <a:xfrm>
            <a:off x="3342850" y="1209469"/>
            <a:ext cx="2413273" cy="2478241"/>
            <a:chOff x="0" y="-47625"/>
            <a:chExt cx="1509900" cy="1123511"/>
          </a:xfrm>
        </p:grpSpPr>
        <p:sp>
          <p:nvSpPr>
            <p:cNvPr id="301" name="Google Shape;301;p29"/>
            <p:cNvSpPr/>
            <p:nvPr/>
          </p:nvSpPr>
          <p:spPr>
            <a:xfrm>
              <a:off x="0" y="0"/>
              <a:ext cx="1509884" cy="1075886"/>
            </a:xfrm>
            <a:custGeom>
              <a:rect b="b" l="l" r="r" t="t"/>
              <a:pathLst>
                <a:path extrusionOk="0" h="1075886" w="1509884">
                  <a:moveTo>
                    <a:pt x="0" y="0"/>
                  </a:moveTo>
                  <a:lnTo>
                    <a:pt x="1509884" y="0"/>
                  </a:lnTo>
                  <a:lnTo>
                    <a:pt x="1509884" y="1075886"/>
                  </a:lnTo>
                  <a:lnTo>
                    <a:pt x="0" y="1075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C24D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2" name="Google Shape;302;p29"/>
            <p:cNvSpPr txBox="1"/>
            <p:nvPr/>
          </p:nvSpPr>
          <p:spPr>
            <a:xfrm>
              <a:off x="0" y="-47625"/>
              <a:ext cx="15099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3" name="Google Shape;3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45" y="1858514"/>
            <a:ext cx="2228255" cy="171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593" y="1391129"/>
            <a:ext cx="2285497" cy="22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7911" y="1787339"/>
            <a:ext cx="2138969" cy="17004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1892713" y="479250"/>
            <a:ext cx="524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More examples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8381400" y="3861750"/>
            <a:ext cx="76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BF4"/>
                </a:solidFill>
                <a:latin typeface="Nanum Gothic"/>
                <a:ea typeface="Nanum Gothic"/>
                <a:cs typeface="Nanum Gothic"/>
                <a:sym typeface="Nanum Gothic"/>
              </a:rPr>
              <a:t>[1]</a:t>
            </a:r>
            <a:endParaRPr sz="1300">
              <a:solidFill>
                <a:srgbClr val="FFFB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5490000" y="3683275"/>
            <a:ext cx="76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BF4"/>
                </a:solidFill>
                <a:latin typeface="Nanum Gothic"/>
                <a:ea typeface="Nanum Gothic"/>
                <a:cs typeface="Nanum Gothic"/>
                <a:sym typeface="Nanum Gothic"/>
              </a:rPr>
              <a:t>[1]</a:t>
            </a:r>
            <a:endParaRPr sz="1300">
              <a:solidFill>
                <a:srgbClr val="FFFB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2485875" y="3683263"/>
            <a:ext cx="76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BF4"/>
                </a:solidFill>
                <a:latin typeface="Nanum Gothic"/>
                <a:ea typeface="Nanum Gothic"/>
                <a:cs typeface="Nanum Gothic"/>
                <a:sym typeface="Nanum Gothic"/>
              </a:rPr>
              <a:t>[1]</a:t>
            </a:r>
            <a:endParaRPr sz="1300">
              <a:solidFill>
                <a:srgbClr val="FFFBF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0550" y="3898362"/>
            <a:ext cx="13261553" cy="175482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/>
          <p:nvPr/>
        </p:nvSpPr>
        <p:spPr>
          <a:xfrm>
            <a:off x="1963053" y="357188"/>
            <a:ext cx="52179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How does CS relate to Engineering?</a:t>
            </a:r>
            <a:endParaRPr sz="700"/>
          </a:p>
        </p:txBody>
      </p:sp>
      <p:sp>
        <p:nvSpPr>
          <p:cNvPr id="316" name="Google Shape;316;p30"/>
          <p:cNvSpPr/>
          <p:nvPr/>
        </p:nvSpPr>
        <p:spPr>
          <a:xfrm>
            <a:off x="-21500" y="268301"/>
            <a:ext cx="8976750" cy="4224725"/>
          </a:xfrm>
          <a:custGeom>
            <a:rect b="b" l="l" r="r" t="t"/>
            <a:pathLst>
              <a:path extrusionOk="0" h="168989" w="359070">
                <a:moveTo>
                  <a:pt x="0" y="117877"/>
                </a:moveTo>
                <a:cubicBezTo>
                  <a:pt x="2303" y="124787"/>
                  <a:pt x="13940" y="123074"/>
                  <a:pt x="21223" y="123074"/>
                </a:cubicBezTo>
                <a:cubicBezTo>
                  <a:pt x="36383" y="123074"/>
                  <a:pt x="51676" y="125077"/>
                  <a:pt x="66703" y="123074"/>
                </a:cubicBezTo>
                <a:cubicBezTo>
                  <a:pt x="72995" y="122235"/>
                  <a:pt x="71436" y="111166"/>
                  <a:pt x="72334" y="104882"/>
                </a:cubicBezTo>
                <a:cubicBezTo>
                  <a:pt x="73581" y="96153"/>
                  <a:pt x="77213" y="86519"/>
                  <a:pt x="73633" y="78461"/>
                </a:cubicBezTo>
                <a:cubicBezTo>
                  <a:pt x="69529" y="69224"/>
                  <a:pt x="51840" y="73467"/>
                  <a:pt x="43313" y="78894"/>
                </a:cubicBezTo>
                <a:cubicBezTo>
                  <a:pt x="30986" y="86739"/>
                  <a:pt x="27258" y="108927"/>
                  <a:pt x="34218" y="121775"/>
                </a:cubicBezTo>
                <a:cubicBezTo>
                  <a:pt x="37771" y="128333"/>
                  <a:pt x="42900" y="134534"/>
                  <a:pt x="49377" y="138234"/>
                </a:cubicBezTo>
                <a:cubicBezTo>
                  <a:pt x="57479" y="142862"/>
                  <a:pt x="67810" y="141239"/>
                  <a:pt x="77098" y="142132"/>
                </a:cubicBezTo>
                <a:cubicBezTo>
                  <a:pt x="88054" y="143186"/>
                  <a:pt x="99338" y="147400"/>
                  <a:pt x="110016" y="144731"/>
                </a:cubicBezTo>
                <a:cubicBezTo>
                  <a:pt x="115423" y="143380"/>
                  <a:pt x="118908" y="138008"/>
                  <a:pt x="123444" y="134769"/>
                </a:cubicBezTo>
                <a:cubicBezTo>
                  <a:pt x="135374" y="126250"/>
                  <a:pt x="149210" y="120755"/>
                  <a:pt x="162426" y="114411"/>
                </a:cubicBezTo>
                <a:cubicBezTo>
                  <a:pt x="171491" y="110060"/>
                  <a:pt x="178852" y="102599"/>
                  <a:pt x="187981" y="98385"/>
                </a:cubicBezTo>
                <a:cubicBezTo>
                  <a:pt x="212546" y="87047"/>
                  <a:pt x="243127" y="86841"/>
                  <a:pt x="263780" y="69365"/>
                </a:cubicBezTo>
                <a:cubicBezTo>
                  <a:pt x="270588" y="63604"/>
                  <a:pt x="272305" y="53694"/>
                  <a:pt x="276774" y="45976"/>
                </a:cubicBezTo>
                <a:cubicBezTo>
                  <a:pt x="281087" y="38527"/>
                  <a:pt x="284012" y="30318"/>
                  <a:pt x="286736" y="22153"/>
                </a:cubicBezTo>
                <a:cubicBezTo>
                  <a:pt x="287518" y="19809"/>
                  <a:pt x="288709" y="17000"/>
                  <a:pt x="287603" y="14790"/>
                </a:cubicBezTo>
                <a:cubicBezTo>
                  <a:pt x="285685" y="10958"/>
                  <a:pt x="280315" y="10274"/>
                  <a:pt x="276774" y="7860"/>
                </a:cubicBezTo>
                <a:cubicBezTo>
                  <a:pt x="251841" y="-9139"/>
                  <a:pt x="216359" y="6719"/>
                  <a:pt x="186249" y="8726"/>
                </a:cubicBezTo>
                <a:cubicBezTo>
                  <a:pt x="172563" y="9638"/>
                  <a:pt x="158679" y="10665"/>
                  <a:pt x="145101" y="8726"/>
                </a:cubicBezTo>
                <a:cubicBezTo>
                  <a:pt x="128521" y="6358"/>
                  <a:pt x="110489" y="3146"/>
                  <a:pt x="94857" y="9159"/>
                </a:cubicBezTo>
                <a:cubicBezTo>
                  <a:pt x="82582" y="13881"/>
                  <a:pt x="79642" y="34170"/>
                  <a:pt x="83162" y="46842"/>
                </a:cubicBezTo>
                <a:cubicBezTo>
                  <a:pt x="88727" y="66876"/>
                  <a:pt x="114072" y="75405"/>
                  <a:pt x="132540" y="84958"/>
                </a:cubicBezTo>
                <a:cubicBezTo>
                  <a:pt x="161811" y="100098"/>
                  <a:pt x="194672" y="110557"/>
                  <a:pt x="219167" y="132603"/>
                </a:cubicBezTo>
                <a:cubicBezTo>
                  <a:pt x="225700" y="138483"/>
                  <a:pt x="235478" y="143425"/>
                  <a:pt x="236926" y="152094"/>
                </a:cubicBezTo>
                <a:cubicBezTo>
                  <a:pt x="237607" y="156175"/>
                  <a:pt x="230081" y="157042"/>
                  <a:pt x="226097" y="158158"/>
                </a:cubicBezTo>
                <a:cubicBezTo>
                  <a:pt x="222749" y="159096"/>
                  <a:pt x="217256" y="162135"/>
                  <a:pt x="215702" y="159025"/>
                </a:cubicBezTo>
                <a:cubicBezTo>
                  <a:pt x="214282" y="156184"/>
                  <a:pt x="213456" y="151742"/>
                  <a:pt x="215702" y="149496"/>
                </a:cubicBezTo>
                <a:cubicBezTo>
                  <a:pt x="218505" y="146693"/>
                  <a:pt x="225357" y="143931"/>
                  <a:pt x="227397" y="147330"/>
                </a:cubicBezTo>
                <a:cubicBezTo>
                  <a:pt x="229272" y="150454"/>
                  <a:pt x="224945" y="155944"/>
                  <a:pt x="221333" y="156426"/>
                </a:cubicBezTo>
                <a:cubicBezTo>
                  <a:pt x="220045" y="156598"/>
                  <a:pt x="216571" y="157397"/>
                  <a:pt x="217434" y="156426"/>
                </a:cubicBezTo>
                <a:cubicBezTo>
                  <a:pt x="220522" y="152951"/>
                  <a:pt x="225535" y="151674"/>
                  <a:pt x="229995" y="150362"/>
                </a:cubicBezTo>
                <a:cubicBezTo>
                  <a:pt x="239672" y="147516"/>
                  <a:pt x="237935" y="147640"/>
                  <a:pt x="237792" y="147763"/>
                </a:cubicBezTo>
                <a:cubicBezTo>
                  <a:pt x="231597" y="153074"/>
                  <a:pt x="222114" y="152905"/>
                  <a:pt x="213969" y="153394"/>
                </a:cubicBezTo>
                <a:cubicBezTo>
                  <a:pt x="209934" y="153636"/>
                  <a:pt x="205456" y="155203"/>
                  <a:pt x="201841" y="153394"/>
                </a:cubicBezTo>
                <a:cubicBezTo>
                  <a:pt x="200208" y="152577"/>
                  <a:pt x="201805" y="148651"/>
                  <a:pt x="203574" y="148196"/>
                </a:cubicBezTo>
                <a:cubicBezTo>
                  <a:pt x="213082" y="145751"/>
                  <a:pt x="229382" y="139080"/>
                  <a:pt x="233027" y="148196"/>
                </a:cubicBezTo>
                <a:cubicBezTo>
                  <a:pt x="235382" y="154085"/>
                  <a:pt x="235164" y="164868"/>
                  <a:pt x="229129" y="166821"/>
                </a:cubicBezTo>
                <a:cubicBezTo>
                  <a:pt x="218400" y="170292"/>
                  <a:pt x="206620" y="168554"/>
                  <a:pt x="195344" y="168554"/>
                </a:cubicBezTo>
                <a:cubicBezTo>
                  <a:pt x="193756" y="168554"/>
                  <a:pt x="191901" y="169436"/>
                  <a:pt x="190580" y="168554"/>
                </a:cubicBezTo>
                <a:cubicBezTo>
                  <a:pt x="188415" y="167109"/>
                  <a:pt x="188307" y="162598"/>
                  <a:pt x="190147" y="160757"/>
                </a:cubicBezTo>
                <a:cubicBezTo>
                  <a:pt x="196933" y="153968"/>
                  <a:pt x="208134" y="154038"/>
                  <a:pt x="217001" y="150362"/>
                </a:cubicBezTo>
                <a:cubicBezTo>
                  <a:pt x="223085" y="147839"/>
                  <a:pt x="228427" y="143508"/>
                  <a:pt x="234760" y="141699"/>
                </a:cubicBezTo>
                <a:cubicBezTo>
                  <a:pt x="244340" y="138963"/>
                  <a:pt x="254776" y="139905"/>
                  <a:pt x="264646" y="141266"/>
                </a:cubicBezTo>
                <a:cubicBezTo>
                  <a:pt x="288045" y="144492"/>
                  <a:pt x="312190" y="152453"/>
                  <a:pt x="335248" y="147330"/>
                </a:cubicBezTo>
                <a:cubicBezTo>
                  <a:pt x="346720" y="144781"/>
                  <a:pt x="350760" y="129652"/>
                  <a:pt x="359070" y="121342"/>
                </a:cubicBezTo>
              </a:path>
            </a:pathLst>
          </a:cu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Google Shape;317;p30"/>
          <p:cNvSpPr txBox="1"/>
          <p:nvPr/>
        </p:nvSpPr>
        <p:spPr>
          <a:xfrm>
            <a:off x="3524725" y="1926625"/>
            <a:ext cx="1884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</a:rPr>
              <a:t>Timeline</a:t>
            </a:r>
            <a:endParaRPr sz="2700">
              <a:solidFill>
                <a:schemeClr val="dk2"/>
              </a:solidFill>
            </a:endParaRPr>
          </a:p>
        </p:txBody>
      </p:sp>
      <p:grpSp>
        <p:nvGrpSpPr>
          <p:cNvPr id="318" name="Google Shape;318;p30"/>
          <p:cNvGrpSpPr/>
          <p:nvPr/>
        </p:nvGrpSpPr>
        <p:grpSpPr>
          <a:xfrm rot="5400000">
            <a:off x="7124199" y="-326945"/>
            <a:ext cx="1806473" cy="2440380"/>
            <a:chOff x="148" y="0"/>
            <a:chExt cx="6435600" cy="6435600"/>
          </a:xfrm>
        </p:grpSpPr>
        <p:cxnSp>
          <p:nvCxnSpPr>
            <p:cNvPr id="319" name="Google Shape;319;p30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0" name="Google Shape;320;p30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1" name="Google Shape;321;p30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2" name="Google Shape;322;p30"/>
          <p:cNvGrpSpPr/>
          <p:nvPr/>
        </p:nvGrpSpPr>
        <p:grpSpPr>
          <a:xfrm>
            <a:off x="50" y="-34574"/>
            <a:ext cx="2440380" cy="1806473"/>
            <a:chOff x="148" y="0"/>
            <a:chExt cx="6435600" cy="6435600"/>
          </a:xfrm>
        </p:grpSpPr>
        <p:cxnSp>
          <p:nvCxnSpPr>
            <p:cNvPr id="323" name="Google Shape;323;p30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30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30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6" name="Google Shape;326;p30"/>
          <p:cNvSpPr/>
          <p:nvPr/>
        </p:nvSpPr>
        <p:spPr>
          <a:xfrm>
            <a:off x="574075" y="3075750"/>
            <a:ext cx="427200" cy="42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4144800" y="2676025"/>
            <a:ext cx="427200" cy="4272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"/>
          <p:cNvSpPr/>
          <p:nvPr/>
        </p:nvSpPr>
        <p:spPr>
          <a:xfrm rot="2279392">
            <a:off x="5216313" y="3537682"/>
            <a:ext cx="833790" cy="833790"/>
          </a:xfrm>
          <a:prstGeom prst="lightningBol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F4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0550" y="3898362"/>
            <a:ext cx="13261553" cy="175482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/>
        </p:nvSpPr>
        <p:spPr>
          <a:xfrm>
            <a:off x="1963053" y="204788"/>
            <a:ext cx="5217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56479"/>
                </a:solidFill>
                <a:latin typeface="Cabin"/>
                <a:ea typeface="Cabin"/>
                <a:cs typeface="Cabin"/>
                <a:sym typeface="Cabin"/>
              </a:rPr>
              <a:t>How does CS relate to Engineering?</a:t>
            </a:r>
            <a:endParaRPr sz="4000"/>
          </a:p>
        </p:txBody>
      </p:sp>
      <p:grpSp>
        <p:nvGrpSpPr>
          <p:cNvPr id="335" name="Google Shape;335;p31"/>
          <p:cNvGrpSpPr/>
          <p:nvPr/>
        </p:nvGrpSpPr>
        <p:grpSpPr>
          <a:xfrm rot="5400000">
            <a:off x="7124199" y="-326945"/>
            <a:ext cx="1806473" cy="2440380"/>
            <a:chOff x="148" y="0"/>
            <a:chExt cx="6435600" cy="6435600"/>
          </a:xfrm>
        </p:grpSpPr>
        <p:cxnSp>
          <p:nvCxnSpPr>
            <p:cNvPr id="336" name="Google Shape;336;p31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7" name="Google Shape;337;p31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p31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39" name="Google Shape;339;p31"/>
          <p:cNvGrpSpPr/>
          <p:nvPr/>
        </p:nvGrpSpPr>
        <p:grpSpPr>
          <a:xfrm>
            <a:off x="50" y="-34574"/>
            <a:ext cx="2440380" cy="1806473"/>
            <a:chOff x="148" y="0"/>
            <a:chExt cx="6435600" cy="6435600"/>
          </a:xfrm>
        </p:grpSpPr>
        <p:cxnSp>
          <p:nvCxnSpPr>
            <p:cNvPr id="340" name="Google Shape;340;p31"/>
            <p:cNvCxnSpPr/>
            <p:nvPr/>
          </p:nvCxnSpPr>
          <p:spPr>
            <a:xfrm>
              <a:off x="698808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31"/>
            <p:cNvCxnSpPr/>
            <p:nvPr/>
          </p:nvCxnSpPr>
          <p:spPr>
            <a:xfrm rot="10800000">
              <a:off x="148" y="592299"/>
              <a:ext cx="6435600" cy="0"/>
            </a:xfrm>
            <a:prstGeom prst="straightConnector1">
              <a:avLst/>
            </a:prstGeom>
            <a:noFill/>
            <a:ln cap="flat" cmpd="sng" w="50800">
              <a:solidFill>
                <a:srgbClr val="FFC24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31"/>
            <p:cNvCxnSpPr/>
            <p:nvPr/>
          </p:nvCxnSpPr>
          <p:spPr>
            <a:xfrm>
              <a:off x="1346200" y="0"/>
              <a:ext cx="0" cy="6435600"/>
            </a:xfrm>
            <a:prstGeom prst="straightConnector1">
              <a:avLst/>
            </a:prstGeom>
            <a:noFill/>
            <a:ln cap="flat" cmpd="sng" w="50800">
              <a:solidFill>
                <a:srgbClr val="15647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43" name="Google Shape;343;p31"/>
          <p:cNvCxnSpPr/>
          <p:nvPr/>
        </p:nvCxnSpPr>
        <p:spPr>
          <a:xfrm>
            <a:off x="-985625" y="3606650"/>
            <a:ext cx="11564700" cy="86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1"/>
          <p:cNvSpPr txBox="1"/>
          <p:nvPr/>
        </p:nvSpPr>
        <p:spPr>
          <a:xfrm>
            <a:off x="3524725" y="1545625"/>
            <a:ext cx="1884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Timeline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1640875" y="3380550"/>
            <a:ext cx="427200" cy="42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 txBox="1"/>
          <p:nvPr/>
        </p:nvSpPr>
        <p:spPr>
          <a:xfrm>
            <a:off x="925250" y="3984400"/>
            <a:ext cx="188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1950s and 1960s</a:t>
            </a:r>
            <a:endParaRPr/>
          </a:p>
        </p:txBody>
      </p:sp>
      <p:sp>
        <p:nvSpPr>
          <p:cNvPr id="347" name="Google Shape;347;p31"/>
          <p:cNvSpPr txBox="1"/>
          <p:nvPr/>
        </p:nvSpPr>
        <p:spPr>
          <a:xfrm>
            <a:off x="637400" y="1940300"/>
            <a:ext cx="7599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➢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First used to efficiently design the cut and fill system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➢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Helped save time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➢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Civil engineering firms bought computer systems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CEPA, 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SCE 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2703500" y="2876600"/>
            <a:ext cx="199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[8]</a:t>
            </a:r>
            <a:endParaRPr sz="1000"/>
          </a:p>
        </p:txBody>
      </p:sp>
    </p:spTree>
  </p:cSld>
  <p:clrMapOvr>
    <a:masterClrMapping/>
  </p:clrMapOvr>
  <mc:AlternateContent>
    <mc:Choice Requires="p14">
      <p:transition p14:dur="1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rgonomics In Industrial Engineering Slides   ">
  <a:themeElements>
    <a:clrScheme name="Office">
      <a:dk1>
        <a:srgbClr val="000000"/>
      </a:dk1>
      <a:lt1>
        <a:srgbClr val="FFFFFF"/>
      </a:lt1>
      <a:dk2>
        <a:srgbClr val="156479"/>
      </a:dk2>
      <a:lt2>
        <a:srgbClr val="FFC24D"/>
      </a:lt2>
      <a:accent1>
        <a:srgbClr val="FFFBF4"/>
      </a:accent1>
      <a:accent2>
        <a:srgbClr val="888888"/>
      </a:accent2>
      <a:accent3>
        <a:srgbClr val="FFFFFF"/>
      </a:accent3>
      <a:accent4>
        <a:srgbClr val="156479"/>
      </a:accent4>
      <a:accent5>
        <a:srgbClr val="FFC24D"/>
      </a:accent5>
      <a:accent6>
        <a:srgbClr val="FFFBF4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